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Override2.xml" ContentType="application/vnd.openxmlformats-officedocument.themeOverride+xml"/>
  <Override PartName="/ppt/tags/tag4.xml" ContentType="application/vnd.openxmlformats-officedocument.presentationml.tags+xml"/>
  <Override PartName="/ppt/theme/themeOverride3.xml" ContentType="application/vnd.openxmlformats-officedocument.themeOverride+xml"/>
  <Override PartName="/ppt/tags/tag5.xml" ContentType="application/vnd.openxmlformats-officedocument.presentationml.tags+xml"/>
  <Override PartName="/ppt/theme/themeOverride4.xml" ContentType="application/vnd.openxmlformats-officedocument.themeOverride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heme/themeOverride5.xml" ContentType="application/vnd.openxmlformats-officedocument.themeOverride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heme/themeOverride6.xml" ContentType="application/vnd.openxmlformats-officedocument.themeOverride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heme/themeOverride7.xml" ContentType="application/vnd.openxmlformats-officedocument.themeOverride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22"/>
  </p:notesMasterIdLst>
  <p:sldIdLst>
    <p:sldId id="257" r:id="rId5"/>
    <p:sldId id="297" r:id="rId6"/>
    <p:sldId id="298" r:id="rId7"/>
    <p:sldId id="299" r:id="rId8"/>
    <p:sldId id="258" r:id="rId9"/>
    <p:sldId id="265" r:id="rId10"/>
    <p:sldId id="261" r:id="rId11"/>
    <p:sldId id="266" r:id="rId12"/>
    <p:sldId id="267" r:id="rId13"/>
    <p:sldId id="270" r:id="rId14"/>
    <p:sldId id="295" r:id="rId15"/>
    <p:sldId id="271" r:id="rId16"/>
    <p:sldId id="272" r:id="rId17"/>
    <p:sldId id="280" r:id="rId18"/>
    <p:sldId id="292" r:id="rId19"/>
    <p:sldId id="293" r:id="rId20"/>
    <p:sldId id="294" r:id="rId21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09" autoAdjust="0"/>
  </p:normalViewPr>
  <p:slideViewPr>
    <p:cSldViewPr>
      <p:cViewPr varScale="1">
        <p:scale>
          <a:sx n="82" d="100"/>
          <a:sy n="82" d="100"/>
        </p:scale>
        <p:origin x="1435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E080E72-A35D-4E9B-B0E7-AD6E13FF7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2196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4E70846A-7689-4341-9C71-F79E938DDFC9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endParaRPr lang="en-US" altLang="en-US" smtClean="0"/>
          </a:p>
        </p:txBody>
      </p:sp>
      <p:sp>
        <p:nvSpPr>
          <p:cNvPr id="1638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231896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389233CD-9023-46D8-B5DB-9B61C98B9090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endParaRPr lang="en-US" altLang="en-US" smtClean="0"/>
          </a:p>
        </p:txBody>
      </p:sp>
      <p:sp>
        <p:nvSpPr>
          <p:cNvPr id="1741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425426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4CD97BEC-F7E4-4B4D-A0CA-090D21959DD7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endParaRPr lang="en-US" altLang="en-US" smtClean="0"/>
          </a:p>
        </p:txBody>
      </p:sp>
      <p:sp>
        <p:nvSpPr>
          <p:cNvPr id="1843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224909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7D35AC9D-55E2-4FE0-8F3A-695E03D63C27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endParaRPr lang="en-US" altLang="en-US" smtClean="0"/>
          </a:p>
        </p:txBody>
      </p:sp>
      <p:sp>
        <p:nvSpPr>
          <p:cNvPr id="2048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792720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FD7E5-01AA-461B-BB15-A68FAF78B3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81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5BE72-E571-49E0-B459-33D0B8A55C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3790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0D908-4FDD-4812-8D21-C147DB84E3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2784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14F7C-6E5E-40B3-9B9F-BF1D25F3B1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4082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817B9-68D8-4180-A448-743ECA5D9B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9774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5A968-4A58-4BEB-9A8C-081660FFE9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44943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E03D2-13D1-4E56-B231-5C4AB7F244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56058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FAD11-5C66-4BE6-A668-51142AE4A7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6130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D9771-FA37-4248-B8C3-0E1858DFC7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81404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A5281-6F81-419C-AF06-8046421AC0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91926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681A2-4F1F-45B5-8FFE-1E0284FFB3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1941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14F7C-6E5E-40B3-9B9F-BF1D25F3B1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40823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5BE72-E571-49E0-B459-33D0B8A55C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37904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0D908-4FDD-4812-8D21-C147DB84E3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27842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14F7C-6E5E-40B3-9B9F-BF1D25F3B1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40823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817B9-68D8-4180-A448-743ECA5D9B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97742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5A968-4A58-4BEB-9A8C-081660FFE9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44943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E03D2-13D1-4E56-B231-5C4AB7F244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56058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FAD11-5C66-4BE6-A668-51142AE4A7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6130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D9771-FA37-4248-B8C3-0E1858DFC7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81404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A5281-6F81-419C-AF06-8046421AC0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91926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681A2-4F1F-45B5-8FFE-1E0284FFB3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1941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817B9-68D8-4180-A448-743ECA5D9B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97742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5BE72-E571-49E0-B459-33D0B8A55C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37904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0D908-4FDD-4812-8D21-C147DB84E3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27842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FD7E5-01AA-461B-BB15-A68FAF78B35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0704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14F7C-6E5E-40B3-9B9F-BF1D25F3B13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5727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817B9-68D8-4180-A448-743ECA5D9B4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43423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5A968-4A58-4BEB-9A8C-081660FFE96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8647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E03D2-13D1-4E56-B231-5C4AB7F244A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10627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FAD11-5C66-4BE6-A668-51142AE4A72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86991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D9771-FA37-4248-B8C3-0E1858DFC71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29575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A5281-6F81-419C-AF06-8046421AC06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326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5A968-4A58-4BEB-9A8C-081660FFE9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449439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681A2-4F1F-45B5-8FFE-1E0284FFB34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37047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5BE72-E571-49E0-B459-33D0B8A55CE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14018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0D908-4FDD-4812-8D21-C147DB84E3D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787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E03D2-13D1-4E56-B231-5C4AB7F244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5605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FAD11-5C66-4BE6-A668-51142AE4A7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613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D9771-FA37-4248-B8C3-0E1858DFC7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8140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A5281-6F81-419C-AF06-8046421AC0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9192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681A2-4F1F-45B5-8FFE-1E0284FFB3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1941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CB43334-3995-4341-AD36-BE860DDD5A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Shape"/>
          <p:cNvSpPr/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44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3" name="AShape"/>
          <p:cNvSpPr/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latin typeface="+mn-lt"/>
              </a:rPr>
              <a:t>A.) Response A</a:t>
            </a:r>
          </a:p>
        </p:txBody>
      </p:sp>
      <p:sp>
        <p:nvSpPr>
          <p:cNvPr id="4" name="BShape"/>
          <p:cNvSpPr/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latin typeface="+mn-lt"/>
              </a:rPr>
              <a:t>B.) Response B</a:t>
            </a:r>
          </a:p>
        </p:txBody>
      </p:sp>
      <p:sp>
        <p:nvSpPr>
          <p:cNvPr id="5" name="CShape"/>
          <p:cNvSpPr/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latin typeface="+mn-lt"/>
              </a:rPr>
              <a:t>C.) Response C</a:t>
            </a:r>
          </a:p>
        </p:txBody>
      </p:sp>
      <p:sp>
        <p:nvSpPr>
          <p:cNvPr id="6" name="DShape"/>
          <p:cNvSpPr/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latin typeface="+mn-lt"/>
              </a:rPr>
              <a:t>D.) Response D</a:t>
            </a:r>
          </a:p>
        </p:txBody>
      </p:sp>
      <p:sp>
        <p:nvSpPr>
          <p:cNvPr id="7" name="EShape"/>
          <p:cNvSpPr/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latin typeface="+mn-lt"/>
              </a:rPr>
              <a:t>E.) Response E</a:t>
            </a:r>
          </a:p>
        </p:txBody>
      </p:sp>
      <p:sp>
        <p:nvSpPr>
          <p:cNvPr id="8" name="Percent"/>
          <p:cNvSpPr/>
          <p:nvPr userDrawn="1"/>
        </p:nvSpPr>
        <p:spPr bwMode="auto"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" charset="0"/>
              </a:rPr>
              <a:t>Percent Complete 100%</a:t>
            </a:r>
          </a:p>
        </p:txBody>
      </p:sp>
      <p:sp>
        <p:nvSpPr>
          <p:cNvPr id="9" name="Timer"/>
          <p:cNvSpPr/>
          <p:nvPr userDrawn="1"/>
        </p:nvSpPr>
        <p:spPr bwMode="auto"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" charset="0"/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 userDrawn="1"/>
        </p:nvSpPr>
        <p:spPr bwMode="auto">
          <a:xfrm>
            <a:off x="127000" y="254000"/>
            <a:ext cx="1270000" cy="1270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iRespond Graph</a:t>
            </a:r>
          </a:p>
        </p:txBody>
      </p:sp>
      <p:grpSp>
        <p:nvGrpSpPr>
          <p:cNvPr id="1024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 bwMode="auto"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7" name="CorrectBar1"/>
            <p:cNvSpPr/>
            <p:nvPr userDrawn="1"/>
          </p:nvSpPr>
          <p:spPr bwMode="auto"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grpSp>
        <p:nvGrpSpPr>
          <p:cNvPr id="30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 bwMode="auto"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charset="0"/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 bwMode="auto"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charset="0"/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 bwMode="auto"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charset="0"/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 bwMode="auto"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charset="0"/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 bwMode="auto"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charset="0"/>
                </a:rPr>
                <a:t>67%</a:t>
              </a:r>
            </a:p>
          </p:txBody>
        </p:sp>
      </p:grpSp>
      <p:grpSp>
        <p:nvGrpSpPr>
          <p:cNvPr id="1025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 bwMode="auto"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13" name="IncorrectBar3"/>
            <p:cNvSpPr/>
            <p:nvPr userDrawn="1"/>
          </p:nvSpPr>
          <p:spPr bwMode="auto"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16" name="IncorrectBar4"/>
            <p:cNvSpPr/>
            <p:nvPr userDrawn="1"/>
          </p:nvSpPr>
          <p:spPr bwMode="auto"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grpSp>
        <p:nvGrpSpPr>
          <p:cNvPr id="28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 bwMode="auto"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charset="0"/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 bwMode="auto"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charset="0"/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 bwMode="auto"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charset="0"/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 bwMode="auto"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charset="0"/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 bwMode="auto"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charset="0"/>
                </a:rPr>
                <a:t>E</a:t>
              </a:r>
            </a:p>
          </p:txBody>
        </p:sp>
      </p:grpSp>
      <p:grpSp>
        <p:nvGrpSpPr>
          <p:cNvPr id="31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 bwMode="auto">
            <a:xfrm>
              <a:off x="889000" y="5715000"/>
              <a:ext cx="8001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YAxisLine"/>
            <p:cNvCxnSpPr/>
            <p:nvPr userDrawn="1"/>
          </p:nvCxnSpPr>
          <p:spPr bwMode="auto">
            <a:xfrm>
              <a:off x="1016000" y="1587500"/>
              <a:ext cx="0" cy="41275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YAxisTick0"/>
            <p:cNvCxnSpPr/>
            <p:nvPr userDrawn="1"/>
          </p:nvCxnSpPr>
          <p:spPr bwMode="auto">
            <a:xfrm>
              <a:off x="889000" y="571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YAxisTick1"/>
            <p:cNvCxnSpPr/>
            <p:nvPr userDrawn="1"/>
          </p:nvCxnSpPr>
          <p:spPr bwMode="auto">
            <a:xfrm>
              <a:off x="889000" y="444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YAxisTick2"/>
            <p:cNvCxnSpPr/>
            <p:nvPr userDrawn="1"/>
          </p:nvCxnSpPr>
          <p:spPr bwMode="auto">
            <a:xfrm>
              <a:off x="889000" y="317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YAxisTick3"/>
            <p:cNvCxnSpPr/>
            <p:nvPr userDrawn="1"/>
          </p:nvCxnSpPr>
          <p:spPr bwMode="auto">
            <a:xfrm>
              <a:off x="889000" y="190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9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 bwMode="auto"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charset="0"/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 bwMode="auto"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charset="0"/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 bwMode="auto"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charset="0"/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 bwMode="auto"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charset="0"/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CB43334-3995-4341-AD36-BE860DDD5AF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873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9.xml"/><Relationship Id="rId1" Type="http://schemas.openxmlformats.org/officeDocument/2006/relationships/themeOverride" Target="../theme/themeOverride7.xml"/><Relationship Id="rId4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13.wmf"/><Relationship Id="rId2" Type="http://schemas.openxmlformats.org/officeDocument/2006/relationships/vmlDrawing" Target="../drawings/vmlDrawing3.vml"/><Relationship Id="rId1" Type="http://schemas.openxmlformats.org/officeDocument/2006/relationships/themeOverride" Target="../theme/themeOverride4.xml"/><Relationship Id="rId6" Type="http://schemas.openxmlformats.org/officeDocument/2006/relationships/oleObject" Target="../embeddings/oleObject13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.xml"/><Relationship Id="rId1" Type="http://schemas.openxmlformats.org/officeDocument/2006/relationships/themeOverride" Target="../theme/themeOverride5.xml"/><Relationship Id="rId4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8.xml"/><Relationship Id="rId1" Type="http://schemas.openxmlformats.org/officeDocument/2006/relationships/themeOverride" Target="../theme/themeOverride6.xm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tint val="0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tint val="0"/>
                <a:invGamma/>
              </a:scheme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1676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sz="6000" b="1" i="1" dirty="0" smtClean="0"/>
              <a:t>10.  Solving Equations Review</a:t>
            </a:r>
            <a:br>
              <a:rPr lang="en-US" altLang="en-US" sz="6000" b="1" i="1" dirty="0" smtClean="0"/>
            </a:br>
            <a:endParaRPr lang="en-US" altLang="en-US" b="1" i="1" dirty="0" smtClean="0"/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bg1">
                <a:gamma/>
                <a:tint val="0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tint val="0"/>
                <a:invGamma/>
              </a:scheme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5334000" y="6024563"/>
            <a:ext cx="3624263" cy="496887"/>
          </a:xfrm>
          <a:prstGeom prst="rect">
            <a:avLst/>
          </a:prstGeom>
          <a:solidFill>
            <a:srgbClr val="FFFF00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838200"/>
            <a:ext cx="9144000" cy="4724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 algn="l"/>
            <a:r>
              <a:rPr lang="en-US" altLang="en-US" sz="4000" dirty="0" smtClean="0">
                <a:solidFill>
                  <a:schemeClr val="tx2"/>
                </a:solidFill>
              </a:rPr>
              <a:t>Do you have </a:t>
            </a:r>
            <a:r>
              <a:rPr lang="en-US" altLang="en-US" sz="4000" dirty="0" smtClean="0"/>
              <a:t>a GCF?  </a:t>
            </a:r>
          </a:p>
          <a:p>
            <a:pPr marL="342900" indent="-342900"/>
            <a:r>
              <a:rPr lang="en-US" altLang="en-US" sz="4000" b="1" dirty="0" smtClean="0">
                <a:solidFill>
                  <a:srgbClr val="3333CC"/>
                </a:solidFill>
              </a:rPr>
              <a:t>x(36-49x</a:t>
            </a:r>
            <a:r>
              <a:rPr lang="en-US" altLang="en-US" sz="4000" b="1" baseline="30000" dirty="0" smtClean="0">
                <a:solidFill>
                  <a:srgbClr val="3333CC"/>
                </a:solidFill>
              </a:rPr>
              <a:t>2</a:t>
            </a:r>
            <a:r>
              <a:rPr lang="en-US" altLang="en-US" sz="4000" b="1" dirty="0" smtClean="0">
                <a:solidFill>
                  <a:srgbClr val="3333CC"/>
                </a:solidFill>
              </a:rPr>
              <a:t>)</a:t>
            </a:r>
          </a:p>
          <a:p>
            <a:pPr marL="342900" indent="-342900"/>
            <a:r>
              <a:rPr lang="en-US" altLang="en-US" sz="4000" b="1" dirty="0" smtClean="0">
                <a:solidFill>
                  <a:srgbClr val="3333CC"/>
                </a:solidFill>
              </a:rPr>
              <a:t>-x(49x</a:t>
            </a:r>
            <a:r>
              <a:rPr lang="en-US" altLang="en-US" sz="4000" b="1" baseline="30000" dirty="0" smtClean="0">
                <a:solidFill>
                  <a:srgbClr val="3333CC"/>
                </a:solidFill>
              </a:rPr>
              <a:t>2</a:t>
            </a:r>
            <a:r>
              <a:rPr lang="en-US" altLang="en-US" sz="4000" b="1" dirty="0" smtClean="0">
                <a:solidFill>
                  <a:srgbClr val="3333CC"/>
                </a:solidFill>
              </a:rPr>
              <a:t>-36)</a:t>
            </a:r>
            <a:endParaRPr lang="en-US" altLang="en-US" sz="4000" b="1" dirty="0">
              <a:solidFill>
                <a:srgbClr val="3333CC"/>
              </a:solidFill>
            </a:endParaRPr>
          </a:p>
          <a:p>
            <a:pPr marL="342900" indent="-342900" algn="l"/>
            <a:r>
              <a:rPr lang="en-US" altLang="en-US" sz="4000" dirty="0" smtClean="0"/>
              <a:t>Are the Difference of Squares</a:t>
            </a:r>
            <a:r>
              <a:rPr lang="en-US" altLang="en-US" sz="4000" dirty="0" smtClean="0">
                <a:solidFill>
                  <a:schemeClr val="tx2"/>
                </a:solidFill>
              </a:rPr>
              <a:t> steps true?</a:t>
            </a:r>
          </a:p>
          <a:p>
            <a:pPr marL="742950" lvl="1" indent="-285750" algn="l"/>
            <a:r>
              <a:rPr lang="en-US" altLang="en-US" sz="3200" dirty="0" smtClean="0">
                <a:solidFill>
                  <a:schemeClr val="tx2"/>
                </a:solidFill>
              </a:rPr>
              <a:t>Two terms?</a:t>
            </a:r>
          </a:p>
          <a:p>
            <a:pPr marL="742950" lvl="1" indent="-285750" algn="l"/>
            <a:r>
              <a:rPr lang="en-US" altLang="en-US" sz="3200" dirty="0" smtClean="0">
                <a:solidFill>
                  <a:schemeClr val="tx2"/>
                </a:solidFill>
              </a:rPr>
              <a:t>1</a:t>
            </a:r>
            <a:r>
              <a:rPr lang="en-US" altLang="en-US" sz="3200" baseline="30000" dirty="0" smtClean="0">
                <a:solidFill>
                  <a:schemeClr val="tx2"/>
                </a:solidFill>
              </a:rPr>
              <a:t>st</a:t>
            </a:r>
            <a:r>
              <a:rPr lang="en-US" altLang="en-US" sz="3200" dirty="0" smtClean="0">
                <a:solidFill>
                  <a:schemeClr val="tx2"/>
                </a:solidFill>
              </a:rPr>
              <a:t> term a perfect square?</a:t>
            </a:r>
          </a:p>
          <a:p>
            <a:pPr marL="742950" lvl="1" indent="-285750" algn="l"/>
            <a:r>
              <a:rPr lang="en-US" altLang="en-US" sz="3200" dirty="0" smtClean="0">
                <a:solidFill>
                  <a:schemeClr val="tx2"/>
                </a:solidFill>
              </a:rPr>
              <a:t>2</a:t>
            </a:r>
            <a:r>
              <a:rPr lang="en-US" altLang="en-US" sz="3200" baseline="30000" dirty="0" smtClean="0">
                <a:solidFill>
                  <a:schemeClr val="tx2"/>
                </a:solidFill>
              </a:rPr>
              <a:t>nd</a:t>
            </a:r>
            <a:r>
              <a:rPr lang="en-US" altLang="en-US" sz="3200" dirty="0" smtClean="0">
                <a:solidFill>
                  <a:schemeClr val="tx2"/>
                </a:solidFill>
              </a:rPr>
              <a:t> term a perfect square?</a:t>
            </a:r>
          </a:p>
          <a:p>
            <a:pPr marL="742950" lvl="1" indent="-285750" algn="l"/>
            <a:r>
              <a:rPr lang="en-US" altLang="en-US" sz="3200" dirty="0" smtClean="0">
                <a:solidFill>
                  <a:schemeClr val="tx2"/>
                </a:solidFill>
              </a:rPr>
              <a:t>Subtraction?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5334000" y="5956300"/>
            <a:ext cx="36957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600" b="1" dirty="0" smtClean="0">
                <a:solidFill>
                  <a:schemeClr val="hlink"/>
                </a:solidFill>
              </a:rPr>
              <a:t>-x(7x      )(7x       </a:t>
            </a:r>
            <a:r>
              <a:rPr lang="en-US" altLang="en-US" sz="3600" b="1" dirty="0">
                <a:solidFill>
                  <a:schemeClr val="hlink"/>
                </a:solidFill>
              </a:rPr>
              <a:t>)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6673850" y="5956300"/>
            <a:ext cx="4154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6337300" y="5988050"/>
            <a:ext cx="444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hlink"/>
                </a:solidFill>
              </a:rPr>
              <a:t>+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8274050" y="5956300"/>
            <a:ext cx="4154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hlink"/>
                </a:solidFill>
              </a:rPr>
              <a:t>6</a:t>
            </a:r>
            <a:endParaRPr lang="en-US" sz="3600" b="1" dirty="0">
              <a:solidFill>
                <a:schemeClr val="hlink"/>
              </a:solidFill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969250" y="5911850"/>
            <a:ext cx="336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chemeClr val="hlink"/>
                </a:solidFill>
              </a:rPr>
              <a:t>-</a:t>
            </a: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09600" y="-76200"/>
            <a:ext cx="7772400" cy="1066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sz="4800" dirty="0" smtClean="0"/>
              <a:t>Factor and solve </a:t>
            </a:r>
            <a:r>
              <a:rPr lang="en-US" altLang="en-US" sz="4800" dirty="0" smtClean="0"/>
              <a:t>36x-49x</a:t>
            </a:r>
            <a:r>
              <a:rPr lang="en-US" altLang="en-US" sz="4800" baseline="30000" dirty="0" smtClean="0"/>
              <a:t>3 </a:t>
            </a:r>
            <a:r>
              <a:rPr lang="en-US" sz="4800" dirty="0" smtClean="0"/>
              <a:t>= 0</a:t>
            </a:r>
            <a:endParaRPr lang="en-US" altLang="en-US" sz="4800" baseline="30000" dirty="0" smtClean="0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609600" y="1295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4648200" y="876439"/>
            <a:ext cx="309353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0" b="1" dirty="0">
                <a:solidFill>
                  <a:srgbClr val="3333CC"/>
                </a:solidFill>
              </a:rPr>
              <a:t>Yes! GCF = </a:t>
            </a:r>
            <a:r>
              <a:rPr lang="en-US" altLang="en-US" sz="4000" b="1" dirty="0" smtClean="0">
                <a:solidFill>
                  <a:srgbClr val="3333CC"/>
                </a:solidFill>
              </a:rPr>
              <a:t>x</a:t>
            </a:r>
            <a:endParaRPr lang="en-US" sz="4000" b="1" dirty="0">
              <a:solidFill>
                <a:srgbClr val="3333CC"/>
              </a:solidFill>
            </a:endParaRPr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2590800" y="3733800"/>
            <a:ext cx="817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3333CC"/>
                </a:solidFill>
              </a:rPr>
              <a:t>Yes</a:t>
            </a:r>
            <a:endParaRPr lang="en-US" sz="3200" b="1">
              <a:solidFill>
                <a:srgbClr val="3333CC"/>
              </a:solidFill>
            </a:endParaRP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5791200" y="3778250"/>
            <a:ext cx="2743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600" dirty="0" smtClean="0">
                <a:solidFill>
                  <a:schemeClr val="tx2"/>
                </a:solidFill>
              </a:rPr>
              <a:t>-x(49x</a:t>
            </a:r>
            <a:r>
              <a:rPr lang="en-US" altLang="en-US" sz="3600" baseline="30000" dirty="0" smtClean="0">
                <a:solidFill>
                  <a:schemeClr val="tx2"/>
                </a:solidFill>
              </a:rPr>
              <a:t>2</a:t>
            </a:r>
            <a:r>
              <a:rPr lang="en-US" altLang="en-US" sz="3600" dirty="0" smtClean="0">
                <a:solidFill>
                  <a:schemeClr val="tx2"/>
                </a:solidFill>
              </a:rPr>
              <a:t> </a:t>
            </a:r>
            <a:r>
              <a:rPr lang="en-US" altLang="en-US" sz="3600" dirty="0">
                <a:solidFill>
                  <a:schemeClr val="tx2"/>
                </a:solidFill>
              </a:rPr>
              <a:t>– </a:t>
            </a:r>
            <a:r>
              <a:rPr lang="en-US" altLang="en-US" sz="3600" dirty="0" smtClean="0">
                <a:solidFill>
                  <a:schemeClr val="tx2"/>
                </a:solidFill>
              </a:rPr>
              <a:t>36)</a:t>
            </a:r>
            <a:endParaRPr lang="en-US" sz="3600" baseline="30000" dirty="0">
              <a:solidFill>
                <a:schemeClr val="tx2"/>
              </a:solidFill>
            </a:endParaRPr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2667000" y="5486400"/>
            <a:ext cx="817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3333CC"/>
                </a:solidFill>
              </a:rPr>
              <a:t>Yes</a:t>
            </a:r>
            <a:endParaRPr lang="en-US" sz="3200" b="1">
              <a:solidFill>
                <a:srgbClr val="3333CC"/>
              </a:solidFill>
            </a:endParaRPr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4745038" y="4343400"/>
            <a:ext cx="8175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3333CC"/>
                </a:solidFill>
              </a:rPr>
              <a:t>Yes</a:t>
            </a:r>
            <a:endParaRPr lang="en-US" sz="3200" b="1">
              <a:solidFill>
                <a:srgbClr val="3333CC"/>
              </a:solidFill>
            </a:endParaRPr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4800600" y="4906963"/>
            <a:ext cx="8175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3333CC"/>
                </a:solidFill>
              </a:rPr>
              <a:t>Yes</a:t>
            </a:r>
            <a:endParaRPr lang="en-US" sz="3200" b="1">
              <a:solidFill>
                <a:srgbClr val="3333CC"/>
              </a:solidFill>
            </a:endParaRPr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 flipH="1">
            <a:off x="5943600" y="4419600"/>
            <a:ext cx="7620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>
            <a:off x="6705600" y="4387850"/>
            <a:ext cx="838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 flipH="1">
            <a:off x="6934200" y="4387850"/>
            <a:ext cx="9906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>
            <a:off x="7924800" y="4387850"/>
            <a:ext cx="6096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2095500" y="6076724"/>
            <a:ext cx="36957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600" b="1" dirty="0" smtClean="0">
                <a:solidFill>
                  <a:schemeClr val="hlink"/>
                </a:solidFill>
              </a:rPr>
              <a:t>x=0,6/7,-6/7</a:t>
            </a:r>
            <a:endParaRPr lang="en-US" altLang="en-US" sz="3600" b="1" dirty="0">
              <a:solidFill>
                <a:schemeClr val="hlink"/>
              </a:solidFill>
            </a:endParaRPr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/>
      <p:bldP spid="22531" grpId="0" build="p" autoUpdateAnimBg="0"/>
      <p:bldP spid="22532" grpId="0"/>
      <p:bldP spid="22533" grpId="0"/>
      <p:bldP spid="22534" grpId="0"/>
      <p:bldP spid="22535" grpId="0"/>
      <p:bldP spid="22536" grpId="0"/>
      <p:bldP spid="22539" grpId="0"/>
      <p:bldP spid="22540" grpId="0"/>
      <p:bldP spid="22541" grpId="0"/>
      <p:bldP spid="22542" grpId="0"/>
      <p:bldP spid="22543" grpId="0"/>
      <p:bldP spid="22544" grpId="0"/>
      <p:bldP spid="22545" grpId="0" animBg="1"/>
      <p:bldP spid="22546" grpId="0" animBg="1"/>
      <p:bldP spid="22547" grpId="0" animBg="1"/>
      <p:bldP spid="22548" grpId="0" animBg="1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X</a:t>
            </a:r>
            <a:r>
              <a:rPr lang="en-US" baseline="30000" smtClean="0"/>
              <a:t>2</a:t>
            </a:r>
            <a:r>
              <a:rPr lang="en-US" smtClean="0"/>
              <a:t> – 5 = 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 and solve </a:t>
            </a:r>
            <a:r>
              <a:rPr lang="en-US" dirty="0" smtClean="0"/>
              <a:t>50x </a:t>
            </a:r>
            <a:r>
              <a:rPr lang="en-US" dirty="0" smtClean="0"/>
              <a:t>+ </a:t>
            </a:r>
            <a:r>
              <a:rPr lang="en-US" dirty="0" smtClean="0"/>
              <a:t>7x</a:t>
            </a:r>
            <a:r>
              <a:rPr lang="en-US" baseline="30000" dirty="0" smtClean="0"/>
              <a:t>2 </a:t>
            </a:r>
            <a:r>
              <a:rPr lang="en-US" dirty="0" smtClean="0"/>
              <a:t>= 0</a:t>
            </a:r>
            <a:endParaRPr lang="en-US" baseline="30000" dirty="0" smtClean="0"/>
          </a:p>
        </p:txBody>
      </p:sp>
      <p:sp>
        <p:nvSpPr>
          <p:cNvPr id="13316" name="TPAnswers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506662" y="3200400"/>
            <a:ext cx="1836738" cy="609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x(50+7x)</a:t>
            </a:r>
          </a:p>
        </p:txBody>
      </p:sp>
      <p:sp>
        <p:nvSpPr>
          <p:cNvPr id="24656" name="Text Box 80"/>
          <p:cNvSpPr txBox="1">
            <a:spLocks noChangeArrowheads="1"/>
          </p:cNvSpPr>
          <p:nvPr/>
        </p:nvSpPr>
        <p:spPr bwMode="auto">
          <a:xfrm>
            <a:off x="822324" y="1550987"/>
            <a:ext cx="748347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dirty="0"/>
              <a:t>You cannot factor using difference of squares because there is no subtraction</a:t>
            </a:r>
            <a:r>
              <a:rPr lang="en-US" dirty="0" smtClean="0"/>
              <a:t>!  But you can still look for GCF</a:t>
            </a:r>
            <a:endParaRPr lang="en-US" dirty="0"/>
          </a:p>
        </p:txBody>
      </p:sp>
      <p:sp>
        <p:nvSpPr>
          <p:cNvPr id="6" name="TPAnswers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48176" y="3973286"/>
            <a:ext cx="2609624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dirty="0" smtClean="0"/>
              <a:t>x=0, x=-50/7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/>
      <p:bldP spid="24656" grpId="0"/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20000"/>
                <a:lumOff val="8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266825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b="1" smtClean="0"/>
              <a:t>Factoring Trinomials</a:t>
            </a:r>
          </a:p>
        </p:txBody>
      </p:sp>
    </p:spTree>
    <p:extLst>
      <p:ext uri="{BB962C8B-B14F-4D97-AF65-F5344CB8AC3E}">
        <p14:creationId xmlns:p14="http://schemas.microsoft.com/office/powerpoint/2010/main" val="35223695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20000"/>
                <a:lumOff val="8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8"/>
          <p:cNvSpPr txBox="1">
            <a:spLocks noChangeArrowheads="1"/>
          </p:cNvSpPr>
          <p:nvPr/>
        </p:nvSpPr>
        <p:spPr bwMode="auto">
          <a:xfrm>
            <a:off x="214313" y="231775"/>
            <a:ext cx="8675687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800" b="1" dirty="0">
                <a:solidFill>
                  <a:srgbClr val="FF0000"/>
                </a:solidFill>
                <a:latin typeface="Times" charset="0"/>
              </a:rPr>
              <a:t>Factoring </a:t>
            </a:r>
            <a:r>
              <a:rPr lang="en-US" altLang="en-US" sz="4800" b="1" dirty="0" smtClean="0">
                <a:solidFill>
                  <a:srgbClr val="FF0000"/>
                </a:solidFill>
                <a:latin typeface="Times" charset="0"/>
              </a:rPr>
              <a:t>Trinomials</a:t>
            </a:r>
            <a:endParaRPr lang="en-US" altLang="en-US" dirty="0">
              <a:solidFill>
                <a:srgbClr val="FF0000"/>
              </a:solidFill>
              <a:latin typeface="Times" charset="0"/>
            </a:endParaRPr>
          </a:p>
        </p:txBody>
      </p:sp>
      <p:sp>
        <p:nvSpPr>
          <p:cNvPr id="31820" name="Text Box 76"/>
          <p:cNvSpPr txBox="1">
            <a:spLocks noChangeArrowheads="1"/>
          </p:cNvSpPr>
          <p:nvPr/>
        </p:nvSpPr>
        <p:spPr bwMode="auto">
          <a:xfrm>
            <a:off x="750888" y="1371600"/>
            <a:ext cx="75549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 dirty="0">
                <a:latin typeface="Times" charset="0"/>
              </a:rPr>
              <a:t>Step 1</a:t>
            </a:r>
            <a:r>
              <a:rPr lang="en-US" altLang="en-US" b="1" dirty="0">
                <a:latin typeface="Times" charset="0"/>
              </a:rPr>
              <a:t>:   </a:t>
            </a:r>
            <a:r>
              <a:rPr lang="en-US" altLang="en-US" b="1" dirty="0" smtClean="0">
                <a:latin typeface="Times" charset="0"/>
              </a:rPr>
              <a:t>Make sure everything is on one side of the equation</a:t>
            </a:r>
            <a:endParaRPr lang="en-US" altLang="en-US" b="1" dirty="0">
              <a:latin typeface="Times" charset="0"/>
            </a:endParaRPr>
          </a:p>
        </p:txBody>
      </p:sp>
      <p:sp>
        <p:nvSpPr>
          <p:cNvPr id="9" name="Text Box 76"/>
          <p:cNvSpPr txBox="1">
            <a:spLocks noChangeArrowheads="1"/>
          </p:cNvSpPr>
          <p:nvPr/>
        </p:nvSpPr>
        <p:spPr bwMode="auto">
          <a:xfrm>
            <a:off x="774700" y="2438400"/>
            <a:ext cx="75549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 dirty="0">
                <a:latin typeface="Times" charset="0"/>
              </a:rPr>
              <a:t>Step </a:t>
            </a:r>
            <a:r>
              <a:rPr lang="en-US" altLang="en-US" b="1" u="sng" dirty="0" smtClean="0">
                <a:latin typeface="Times" charset="0"/>
              </a:rPr>
              <a:t>2</a:t>
            </a:r>
            <a:r>
              <a:rPr lang="en-US" altLang="en-US" b="1" dirty="0" smtClean="0">
                <a:latin typeface="Times" charset="0"/>
              </a:rPr>
              <a:t>:   Multiply 1</a:t>
            </a:r>
            <a:r>
              <a:rPr lang="en-US" altLang="en-US" b="1" baseline="30000" dirty="0" smtClean="0">
                <a:latin typeface="Times" charset="0"/>
              </a:rPr>
              <a:t>st</a:t>
            </a:r>
            <a:r>
              <a:rPr lang="en-US" altLang="en-US" b="1" dirty="0" smtClean="0">
                <a:latin typeface="Times" charset="0"/>
              </a:rPr>
              <a:t> term by last term</a:t>
            </a:r>
            <a:endParaRPr lang="en-US" altLang="en-US" b="1" dirty="0">
              <a:latin typeface="Times" charset="0"/>
            </a:endParaRPr>
          </a:p>
        </p:txBody>
      </p:sp>
      <p:sp>
        <p:nvSpPr>
          <p:cNvPr id="10" name="Text Box 76"/>
          <p:cNvSpPr txBox="1">
            <a:spLocks noChangeArrowheads="1"/>
          </p:cNvSpPr>
          <p:nvPr/>
        </p:nvSpPr>
        <p:spPr bwMode="auto">
          <a:xfrm>
            <a:off x="718231" y="3200400"/>
            <a:ext cx="75549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 dirty="0">
                <a:latin typeface="Times" charset="0"/>
              </a:rPr>
              <a:t>Step </a:t>
            </a:r>
            <a:r>
              <a:rPr lang="en-US" altLang="en-US" b="1" u="sng" dirty="0" smtClean="0">
                <a:latin typeface="Times" charset="0"/>
              </a:rPr>
              <a:t>3</a:t>
            </a:r>
            <a:r>
              <a:rPr lang="en-US" altLang="en-US" b="1" dirty="0" smtClean="0">
                <a:latin typeface="Times" charset="0"/>
              </a:rPr>
              <a:t>:   Set up (  ) for factors and divide by 1</a:t>
            </a:r>
            <a:r>
              <a:rPr lang="en-US" altLang="en-US" b="1" baseline="30000" dirty="0" smtClean="0">
                <a:latin typeface="Times" charset="0"/>
              </a:rPr>
              <a:t>st</a:t>
            </a:r>
            <a:r>
              <a:rPr lang="en-US" altLang="en-US" b="1" dirty="0" smtClean="0">
                <a:latin typeface="Times" charset="0"/>
              </a:rPr>
              <a:t> term</a:t>
            </a:r>
            <a:endParaRPr lang="en-US" altLang="en-US" b="1" dirty="0">
              <a:latin typeface="Times" charset="0"/>
            </a:endParaRPr>
          </a:p>
        </p:txBody>
      </p:sp>
      <p:sp>
        <p:nvSpPr>
          <p:cNvPr id="11" name="Text Box 76"/>
          <p:cNvSpPr txBox="1">
            <a:spLocks noChangeArrowheads="1"/>
          </p:cNvSpPr>
          <p:nvPr/>
        </p:nvSpPr>
        <p:spPr bwMode="auto">
          <a:xfrm>
            <a:off x="774700" y="4114800"/>
            <a:ext cx="75549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 dirty="0">
                <a:latin typeface="Times" charset="0"/>
              </a:rPr>
              <a:t>Step </a:t>
            </a:r>
            <a:r>
              <a:rPr lang="en-US" altLang="en-US" b="1" u="sng" dirty="0" smtClean="0">
                <a:latin typeface="Times" charset="0"/>
              </a:rPr>
              <a:t>4</a:t>
            </a:r>
            <a:r>
              <a:rPr lang="en-US" altLang="en-US" b="1" dirty="0" smtClean="0">
                <a:latin typeface="Times" charset="0"/>
              </a:rPr>
              <a:t>:   Find 2 numbers that multiply to last term and add to middle term</a:t>
            </a:r>
            <a:endParaRPr lang="en-US" altLang="en-US" b="1" dirty="0">
              <a:latin typeface="Times" charset="0"/>
            </a:endParaRPr>
          </a:p>
        </p:txBody>
      </p:sp>
      <p:sp>
        <p:nvSpPr>
          <p:cNvPr id="12" name="Text Box 76"/>
          <p:cNvSpPr txBox="1">
            <a:spLocks noChangeArrowheads="1"/>
          </p:cNvSpPr>
          <p:nvPr/>
        </p:nvSpPr>
        <p:spPr bwMode="auto">
          <a:xfrm>
            <a:off x="774700" y="4949480"/>
            <a:ext cx="75549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 dirty="0">
                <a:latin typeface="Times" charset="0"/>
              </a:rPr>
              <a:t>Step </a:t>
            </a:r>
            <a:r>
              <a:rPr lang="en-US" altLang="en-US" b="1" u="sng" dirty="0" smtClean="0">
                <a:latin typeface="Times" charset="0"/>
              </a:rPr>
              <a:t>5</a:t>
            </a:r>
            <a:r>
              <a:rPr lang="en-US" altLang="en-US" b="1" dirty="0" smtClean="0">
                <a:latin typeface="Times" charset="0"/>
              </a:rPr>
              <a:t>:   Simplify fractions, if they do not simplify, bring denominator to the front</a:t>
            </a:r>
            <a:endParaRPr lang="en-US" altLang="en-US" b="1" dirty="0">
              <a:latin typeface="Times" charset="0"/>
            </a:endParaRPr>
          </a:p>
        </p:txBody>
      </p:sp>
      <p:sp>
        <p:nvSpPr>
          <p:cNvPr id="13" name="Text Box 76"/>
          <p:cNvSpPr txBox="1">
            <a:spLocks noChangeArrowheads="1"/>
          </p:cNvSpPr>
          <p:nvPr/>
        </p:nvSpPr>
        <p:spPr bwMode="auto">
          <a:xfrm>
            <a:off x="774700" y="5791525"/>
            <a:ext cx="75549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 dirty="0">
                <a:latin typeface="Times" charset="0"/>
              </a:rPr>
              <a:t>Step </a:t>
            </a:r>
            <a:r>
              <a:rPr lang="en-US" altLang="en-US" b="1" u="sng" dirty="0" smtClean="0">
                <a:latin typeface="Times" charset="0"/>
              </a:rPr>
              <a:t>6</a:t>
            </a:r>
            <a:r>
              <a:rPr lang="en-US" altLang="en-US" b="1" dirty="0" smtClean="0">
                <a:latin typeface="Times" charset="0"/>
              </a:rPr>
              <a:t>:   Set equal to 0 and solve</a:t>
            </a:r>
            <a:endParaRPr lang="en-US" altLang="en-US" b="1" dirty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70929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20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20000"/>
                <a:lumOff val="8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2677432" y="301625"/>
            <a:ext cx="3751943" cy="646331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b="1" dirty="0" smtClean="0"/>
              <a:t>3x</a:t>
            </a:r>
            <a:r>
              <a:rPr lang="en-US" altLang="en-US" sz="3600" b="1" baseline="30000" dirty="0" smtClean="0"/>
              <a:t>2</a:t>
            </a:r>
            <a:r>
              <a:rPr lang="en-US" altLang="en-US" sz="3600" b="1" dirty="0" smtClean="0"/>
              <a:t> – 14x + 8 = 0</a:t>
            </a:r>
            <a:endParaRPr lang="en-US" altLang="en-US" sz="3600" b="1" dirty="0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482600" y="1343025"/>
            <a:ext cx="37401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Times" charset="0"/>
              </a:rPr>
              <a:t>1)  Multiply </a:t>
            </a:r>
            <a:r>
              <a:rPr lang="en-US" altLang="en-US" dirty="0" smtClean="0">
                <a:latin typeface="Times" charset="0"/>
              </a:rPr>
              <a:t>3 </a:t>
            </a:r>
            <a:r>
              <a:rPr lang="en-US" altLang="en-US" dirty="0">
                <a:latin typeface="Times" charset="0"/>
              </a:rPr>
              <a:t>• </a:t>
            </a:r>
            <a:r>
              <a:rPr lang="en-US" altLang="en-US" dirty="0" smtClean="0">
                <a:latin typeface="Times" charset="0"/>
              </a:rPr>
              <a:t>(8) </a:t>
            </a:r>
            <a:r>
              <a:rPr lang="en-US" altLang="en-US" dirty="0">
                <a:latin typeface="Times" charset="0"/>
              </a:rPr>
              <a:t>= </a:t>
            </a:r>
            <a:r>
              <a:rPr lang="en-US" altLang="en-US" dirty="0" smtClean="0">
                <a:latin typeface="Times" charset="0"/>
              </a:rPr>
              <a:t>24;</a:t>
            </a:r>
            <a:r>
              <a:rPr lang="en-US" altLang="en-US" dirty="0">
                <a:latin typeface="Times" charset="0"/>
              </a:rPr>
              <a:t/>
            </a:r>
            <a:br>
              <a:rPr lang="en-US" altLang="en-US" dirty="0">
                <a:latin typeface="Times" charset="0"/>
              </a:rPr>
            </a:br>
            <a:r>
              <a:rPr lang="en-US" altLang="en-US" dirty="0">
                <a:latin typeface="Times" charset="0"/>
              </a:rPr>
              <a:t>     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4543425" y="1377950"/>
            <a:ext cx="21796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b="1" dirty="0" smtClean="0">
                <a:latin typeface="Times" charset="0"/>
              </a:rPr>
              <a:t>x</a:t>
            </a:r>
            <a:r>
              <a:rPr lang="en-US" altLang="en-US" b="1" baseline="30000" dirty="0" smtClean="0">
                <a:latin typeface="Times" charset="0"/>
              </a:rPr>
              <a:t>2</a:t>
            </a:r>
            <a:r>
              <a:rPr lang="en-US" altLang="en-US" b="1" dirty="0" smtClean="0">
                <a:latin typeface="Times" charset="0"/>
              </a:rPr>
              <a:t>- 14x + 24</a:t>
            </a:r>
            <a:endParaRPr lang="en-US" altLang="en-US" b="1" dirty="0">
              <a:latin typeface="Times" charset="0"/>
            </a:endParaRP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474663" y="2386013"/>
            <a:ext cx="3668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Times" charset="0"/>
              </a:rPr>
              <a:t>2)  </a:t>
            </a:r>
            <a:r>
              <a:rPr lang="en-US" altLang="en-US" dirty="0" smtClean="0">
                <a:latin typeface="Times" charset="0"/>
              </a:rPr>
              <a:t>Set up ( )</a:t>
            </a:r>
            <a:endParaRPr lang="en-US" altLang="en-US" dirty="0">
              <a:latin typeface="Times" charset="0"/>
            </a:endParaRP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452892" y="3447316"/>
            <a:ext cx="42957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marL="457200" indent="-457200" eaLnBrk="1" hangingPunct="1">
              <a:spcBef>
                <a:spcPct val="50000"/>
              </a:spcBef>
              <a:buAutoNum type="arabicParenR" startAt="3"/>
            </a:pPr>
            <a:r>
              <a:rPr lang="en-US" altLang="en-US" dirty="0" smtClean="0">
                <a:latin typeface="Times" charset="0"/>
              </a:rPr>
              <a:t>What multiplies to 24 and adds to -14?</a:t>
            </a:r>
            <a:endParaRPr lang="en-US" altLang="en-US" dirty="0">
              <a:latin typeface="Times" charset="0"/>
            </a:endParaRPr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2339975" y="5962650"/>
            <a:ext cx="4400550" cy="5191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dirty="0" smtClean="0"/>
              <a:t>x = 4,  x = 2/3</a:t>
            </a:r>
            <a:endParaRPr lang="en-US" altLang="en-US" sz="2800" dirty="0"/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4543425" y="2373767"/>
            <a:ext cx="2252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latin typeface="Times" charset="0"/>
              </a:rPr>
              <a:t>( x </a:t>
            </a:r>
            <a:r>
              <a:rPr lang="en-US" altLang="en-US" b="1" dirty="0" smtClean="0">
                <a:latin typeface="Times" charset="0"/>
              </a:rPr>
              <a:t>      )( </a:t>
            </a:r>
            <a:r>
              <a:rPr lang="en-US" altLang="en-US" b="1" dirty="0">
                <a:latin typeface="Times" charset="0"/>
              </a:rPr>
              <a:t>x </a:t>
            </a:r>
            <a:r>
              <a:rPr lang="en-US" altLang="en-US" b="1" dirty="0" smtClean="0">
                <a:latin typeface="Times" charset="0"/>
              </a:rPr>
              <a:t>     )</a:t>
            </a:r>
            <a:endParaRPr lang="en-US" altLang="en-US" b="1" dirty="0">
              <a:latin typeface="Times" charset="0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5141912" y="2818720"/>
            <a:ext cx="411163" cy="457200"/>
            <a:chOff x="3301" y="2604"/>
            <a:chExt cx="259" cy="288"/>
          </a:xfrm>
        </p:grpSpPr>
        <p:sp>
          <p:nvSpPr>
            <p:cNvPr id="22558" name="Text Box 13"/>
            <p:cNvSpPr txBox="1">
              <a:spLocks noChangeArrowheads="1"/>
            </p:cNvSpPr>
            <p:nvPr/>
          </p:nvSpPr>
          <p:spPr bwMode="auto">
            <a:xfrm>
              <a:off x="3301" y="2604"/>
              <a:ext cx="25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 smtClean="0">
                  <a:solidFill>
                    <a:srgbClr val="FF0000"/>
                  </a:solidFill>
                  <a:latin typeface="Times" charset="0"/>
                </a:rPr>
                <a:t>3</a:t>
              </a:r>
              <a:endParaRPr lang="en-US" altLang="en-US" dirty="0">
                <a:latin typeface="Times" charset="0"/>
              </a:endParaRPr>
            </a:p>
          </p:txBody>
        </p:sp>
        <p:sp>
          <p:nvSpPr>
            <p:cNvPr id="22559" name="Line 12"/>
            <p:cNvSpPr>
              <a:spLocks noChangeShapeType="1"/>
            </p:cNvSpPr>
            <p:nvPr/>
          </p:nvSpPr>
          <p:spPr bwMode="auto">
            <a:xfrm>
              <a:off x="3324" y="2614"/>
              <a:ext cx="15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6018213" y="2818720"/>
            <a:ext cx="411163" cy="457200"/>
            <a:chOff x="3301" y="2604"/>
            <a:chExt cx="259" cy="288"/>
          </a:xfrm>
        </p:grpSpPr>
        <p:sp>
          <p:nvSpPr>
            <p:cNvPr id="22556" name="Text Box 16"/>
            <p:cNvSpPr txBox="1">
              <a:spLocks noChangeArrowheads="1"/>
            </p:cNvSpPr>
            <p:nvPr/>
          </p:nvSpPr>
          <p:spPr bwMode="auto">
            <a:xfrm>
              <a:off x="3301" y="2604"/>
              <a:ext cx="25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 smtClean="0">
                  <a:solidFill>
                    <a:srgbClr val="FF0000"/>
                  </a:solidFill>
                  <a:latin typeface="Times" charset="0"/>
                </a:rPr>
                <a:t>3</a:t>
              </a:r>
              <a:endParaRPr lang="en-US" altLang="en-US" dirty="0">
                <a:latin typeface="Times" charset="0"/>
              </a:endParaRPr>
            </a:p>
          </p:txBody>
        </p:sp>
        <p:sp>
          <p:nvSpPr>
            <p:cNvPr id="22557" name="Line 17"/>
            <p:cNvSpPr>
              <a:spLocks noChangeShapeType="1"/>
            </p:cNvSpPr>
            <p:nvPr/>
          </p:nvSpPr>
          <p:spPr bwMode="auto">
            <a:xfrm>
              <a:off x="3324" y="2614"/>
              <a:ext cx="15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026" name="Text Box 18"/>
          <p:cNvSpPr txBox="1">
            <a:spLocks noChangeArrowheads="1"/>
          </p:cNvSpPr>
          <p:nvPr/>
        </p:nvSpPr>
        <p:spPr bwMode="auto">
          <a:xfrm>
            <a:off x="469900" y="4259263"/>
            <a:ext cx="4295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smtClean="0">
                <a:latin typeface="Times" charset="0"/>
              </a:rPr>
              <a:t>4)  Simplify </a:t>
            </a:r>
            <a:r>
              <a:rPr lang="en-US" altLang="en-US" dirty="0">
                <a:latin typeface="Times" charset="0"/>
              </a:rPr>
              <a:t>(if possible).</a:t>
            </a: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4622800" y="3553732"/>
            <a:ext cx="2252663" cy="798513"/>
            <a:chOff x="2835" y="2981"/>
            <a:chExt cx="1419" cy="503"/>
          </a:xfrm>
        </p:grpSpPr>
        <p:sp>
          <p:nvSpPr>
            <p:cNvPr id="22549" name="Text Box 19"/>
            <p:cNvSpPr txBox="1">
              <a:spLocks noChangeArrowheads="1"/>
            </p:cNvSpPr>
            <p:nvPr/>
          </p:nvSpPr>
          <p:spPr bwMode="auto">
            <a:xfrm>
              <a:off x="2835" y="2981"/>
              <a:ext cx="141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>
                  <a:latin typeface="Times" charset="0"/>
                </a:rPr>
                <a:t>( x - </a:t>
              </a:r>
              <a:r>
                <a:rPr lang="en-US" altLang="en-US" b="1" dirty="0" smtClean="0">
                  <a:latin typeface="Times" charset="0"/>
                </a:rPr>
                <a:t>12)( </a:t>
              </a:r>
              <a:r>
                <a:rPr lang="en-US" altLang="en-US" b="1" dirty="0">
                  <a:latin typeface="Times" charset="0"/>
                </a:rPr>
                <a:t>x </a:t>
              </a:r>
              <a:r>
                <a:rPr lang="en-US" altLang="en-US" b="1" dirty="0" smtClean="0">
                  <a:latin typeface="Times" charset="0"/>
                </a:rPr>
                <a:t>- 2)</a:t>
              </a:r>
              <a:endParaRPr lang="en-US" altLang="en-US" b="1" dirty="0">
                <a:latin typeface="Times" charset="0"/>
              </a:endParaRPr>
            </a:p>
          </p:txBody>
        </p:sp>
        <p:grpSp>
          <p:nvGrpSpPr>
            <p:cNvPr id="22550" name="Group 20"/>
            <p:cNvGrpSpPr>
              <a:grpSpLocks/>
            </p:cNvGrpSpPr>
            <p:nvPr/>
          </p:nvGrpSpPr>
          <p:grpSpPr bwMode="auto">
            <a:xfrm>
              <a:off x="3195" y="3196"/>
              <a:ext cx="259" cy="288"/>
              <a:chOff x="3301" y="2604"/>
              <a:chExt cx="259" cy="288"/>
            </a:xfrm>
          </p:grpSpPr>
          <p:sp>
            <p:nvSpPr>
              <p:cNvPr id="22554" name="Text Box 21"/>
              <p:cNvSpPr txBox="1">
                <a:spLocks noChangeArrowheads="1"/>
              </p:cNvSpPr>
              <p:nvPr/>
            </p:nvSpPr>
            <p:spPr bwMode="auto">
              <a:xfrm>
                <a:off x="3301" y="2604"/>
                <a:ext cx="2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b="1" dirty="0" smtClean="0">
                    <a:solidFill>
                      <a:srgbClr val="FF0000"/>
                    </a:solidFill>
                    <a:latin typeface="Times" charset="0"/>
                  </a:rPr>
                  <a:t>3</a:t>
                </a:r>
                <a:endParaRPr lang="en-US" altLang="en-US" dirty="0">
                  <a:latin typeface="Times" charset="0"/>
                </a:endParaRPr>
              </a:p>
            </p:txBody>
          </p:sp>
          <p:sp>
            <p:nvSpPr>
              <p:cNvPr id="22555" name="Line 22"/>
              <p:cNvSpPr>
                <a:spLocks noChangeShapeType="1"/>
              </p:cNvSpPr>
              <p:nvPr/>
            </p:nvSpPr>
            <p:spPr bwMode="auto">
              <a:xfrm>
                <a:off x="3324" y="2614"/>
                <a:ext cx="157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551" name="Group 23"/>
            <p:cNvGrpSpPr>
              <a:grpSpLocks/>
            </p:cNvGrpSpPr>
            <p:nvPr/>
          </p:nvGrpSpPr>
          <p:grpSpPr bwMode="auto">
            <a:xfrm>
              <a:off x="3775" y="3193"/>
              <a:ext cx="259" cy="288"/>
              <a:chOff x="3301" y="2604"/>
              <a:chExt cx="259" cy="288"/>
            </a:xfrm>
          </p:grpSpPr>
          <p:sp>
            <p:nvSpPr>
              <p:cNvPr id="22552" name="Text Box 24"/>
              <p:cNvSpPr txBox="1">
                <a:spLocks noChangeArrowheads="1"/>
              </p:cNvSpPr>
              <p:nvPr/>
            </p:nvSpPr>
            <p:spPr bwMode="auto">
              <a:xfrm>
                <a:off x="3301" y="2604"/>
                <a:ext cx="2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b="1" dirty="0" smtClean="0">
                    <a:solidFill>
                      <a:srgbClr val="FF0000"/>
                    </a:solidFill>
                    <a:latin typeface="Times" charset="0"/>
                  </a:rPr>
                  <a:t>3</a:t>
                </a:r>
                <a:endParaRPr lang="en-US" altLang="en-US" dirty="0">
                  <a:latin typeface="Times" charset="0"/>
                </a:endParaRPr>
              </a:p>
            </p:txBody>
          </p:sp>
          <p:sp>
            <p:nvSpPr>
              <p:cNvPr id="22553" name="Line 25"/>
              <p:cNvSpPr>
                <a:spLocks noChangeShapeType="1"/>
              </p:cNvSpPr>
              <p:nvPr/>
            </p:nvSpPr>
            <p:spPr bwMode="auto">
              <a:xfrm>
                <a:off x="3324" y="2614"/>
                <a:ext cx="157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3035" name="Line 27"/>
          <p:cNvSpPr>
            <a:spLocks noChangeShapeType="1"/>
          </p:cNvSpPr>
          <p:nvPr/>
        </p:nvSpPr>
        <p:spPr bwMode="auto">
          <a:xfrm flipH="1">
            <a:off x="5265400" y="3993129"/>
            <a:ext cx="214312" cy="23336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6" name="Line 28"/>
          <p:cNvSpPr>
            <a:spLocks noChangeShapeType="1"/>
          </p:cNvSpPr>
          <p:nvPr/>
        </p:nvSpPr>
        <p:spPr bwMode="auto">
          <a:xfrm flipH="1">
            <a:off x="5265400" y="3681639"/>
            <a:ext cx="214312" cy="2333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8" name="Text Box 30"/>
          <p:cNvSpPr txBox="1">
            <a:spLocks noChangeArrowheads="1"/>
          </p:cNvSpPr>
          <p:nvPr/>
        </p:nvSpPr>
        <p:spPr bwMode="auto">
          <a:xfrm>
            <a:off x="465138" y="4848225"/>
            <a:ext cx="42957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smtClean="0">
                <a:latin typeface="Times" charset="0"/>
              </a:rPr>
              <a:t>5)  </a:t>
            </a:r>
            <a:r>
              <a:rPr lang="en-US" altLang="en-US" dirty="0">
                <a:latin typeface="Times" charset="0"/>
              </a:rPr>
              <a:t>Move denominator(s)in </a:t>
            </a:r>
            <a:br>
              <a:rPr lang="en-US" altLang="en-US" dirty="0">
                <a:latin typeface="Times" charset="0"/>
              </a:rPr>
            </a:br>
            <a:r>
              <a:rPr lang="en-US" altLang="en-US" dirty="0">
                <a:latin typeface="Times" charset="0"/>
              </a:rPr>
              <a:t>front of “x”.</a:t>
            </a:r>
          </a:p>
        </p:txBody>
      </p:sp>
      <p:sp>
        <p:nvSpPr>
          <p:cNvPr id="43039" name="Text Box 31"/>
          <p:cNvSpPr txBox="1">
            <a:spLocks noChangeArrowheads="1"/>
          </p:cNvSpPr>
          <p:nvPr/>
        </p:nvSpPr>
        <p:spPr bwMode="auto">
          <a:xfrm>
            <a:off x="4603750" y="4983163"/>
            <a:ext cx="22526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latin typeface="Times" charset="0"/>
              </a:rPr>
              <a:t>( x - </a:t>
            </a:r>
            <a:r>
              <a:rPr lang="en-US" altLang="en-US" b="1" dirty="0" smtClean="0">
                <a:latin typeface="Times" charset="0"/>
              </a:rPr>
              <a:t>4)( </a:t>
            </a:r>
            <a:r>
              <a:rPr lang="en-US" altLang="en-US" b="1" dirty="0" smtClean="0">
                <a:solidFill>
                  <a:srgbClr val="FF0000"/>
                </a:solidFill>
                <a:latin typeface="Times" charset="0"/>
              </a:rPr>
              <a:t>3</a:t>
            </a:r>
            <a:r>
              <a:rPr lang="en-US" altLang="en-US" b="1" dirty="0" smtClean="0">
                <a:latin typeface="Times" charset="0"/>
              </a:rPr>
              <a:t>x - 2)</a:t>
            </a:r>
            <a:endParaRPr lang="en-US" altLang="en-US" b="1" dirty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78911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utoUpdateAnimBg="0"/>
      <p:bldP spid="43013" grpId="0" autoUpdateAnimBg="0"/>
      <p:bldP spid="43014" grpId="0" autoUpdateAnimBg="0"/>
      <p:bldP spid="43016" grpId="0" autoUpdateAnimBg="0"/>
      <p:bldP spid="43017" grpId="0" animBg="1" autoUpdateAnimBg="0"/>
      <p:bldP spid="43018" grpId="0" autoUpdateAnimBg="0"/>
      <p:bldP spid="43026" grpId="0" autoUpdateAnimBg="0"/>
      <p:bldP spid="43035" grpId="0" animBg="1"/>
      <p:bldP spid="43036" grpId="0" animBg="1"/>
      <p:bldP spid="43038" grpId="0" autoUpdateAnimBg="0"/>
      <p:bldP spid="4303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20000"/>
                <a:lumOff val="8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2677432" y="301625"/>
            <a:ext cx="3437617" cy="646331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b="1" dirty="0" smtClean="0">
                <a:solidFill>
                  <a:srgbClr val="000000"/>
                </a:solidFill>
              </a:rPr>
              <a:t>2x</a:t>
            </a:r>
            <a:r>
              <a:rPr lang="en-US" altLang="en-US" sz="3600" b="1" baseline="30000" dirty="0" smtClean="0">
                <a:solidFill>
                  <a:srgbClr val="000000"/>
                </a:solidFill>
              </a:rPr>
              <a:t>2</a:t>
            </a:r>
            <a:r>
              <a:rPr lang="en-US" altLang="en-US" sz="3600" b="1" dirty="0" smtClean="0">
                <a:solidFill>
                  <a:srgbClr val="000000"/>
                </a:solidFill>
              </a:rPr>
              <a:t> – 3x – 9 = 0</a:t>
            </a:r>
            <a:endParaRPr lang="en-US" altLang="en-US" sz="3600" b="1" dirty="0">
              <a:solidFill>
                <a:srgbClr val="000000"/>
              </a:solidFill>
            </a:endParaRP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482600" y="1343025"/>
            <a:ext cx="37401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00"/>
                </a:solidFill>
                <a:latin typeface="Times" charset="0"/>
              </a:rPr>
              <a:t>1)  Multiply </a:t>
            </a:r>
            <a:r>
              <a:rPr lang="en-US" altLang="en-US" dirty="0" smtClean="0">
                <a:solidFill>
                  <a:srgbClr val="000000"/>
                </a:solidFill>
                <a:latin typeface="Times" charset="0"/>
              </a:rPr>
              <a:t>2 </a:t>
            </a:r>
            <a:r>
              <a:rPr lang="en-US" altLang="en-US" dirty="0">
                <a:solidFill>
                  <a:srgbClr val="000000"/>
                </a:solidFill>
                <a:latin typeface="Times" charset="0"/>
              </a:rPr>
              <a:t>• </a:t>
            </a:r>
            <a:r>
              <a:rPr lang="en-US" altLang="en-US" dirty="0" smtClean="0">
                <a:solidFill>
                  <a:srgbClr val="000000"/>
                </a:solidFill>
                <a:latin typeface="Times" charset="0"/>
              </a:rPr>
              <a:t>(-9) </a:t>
            </a:r>
            <a:r>
              <a:rPr lang="en-US" altLang="en-US" dirty="0">
                <a:solidFill>
                  <a:srgbClr val="000000"/>
                </a:solidFill>
                <a:latin typeface="Times" charset="0"/>
              </a:rPr>
              <a:t>= </a:t>
            </a:r>
            <a:r>
              <a:rPr lang="en-US" altLang="en-US" dirty="0" smtClean="0">
                <a:solidFill>
                  <a:srgbClr val="000000"/>
                </a:solidFill>
                <a:latin typeface="Times" charset="0"/>
              </a:rPr>
              <a:t>-18;</a:t>
            </a:r>
            <a:r>
              <a:rPr lang="en-US" altLang="en-US" dirty="0">
                <a:solidFill>
                  <a:srgbClr val="000000"/>
                </a:solidFill>
                <a:latin typeface="Times" charset="0"/>
              </a:rPr>
              <a:t/>
            </a:r>
            <a:br>
              <a:rPr lang="en-US" altLang="en-US" dirty="0">
                <a:solidFill>
                  <a:srgbClr val="000000"/>
                </a:solidFill>
                <a:latin typeface="Times" charset="0"/>
              </a:rPr>
            </a:br>
            <a:r>
              <a:rPr lang="en-US" altLang="en-US" dirty="0">
                <a:solidFill>
                  <a:srgbClr val="000000"/>
                </a:solidFill>
                <a:latin typeface="Times" charset="0"/>
              </a:rPr>
              <a:t>     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4543425" y="1377950"/>
            <a:ext cx="21796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000000"/>
                </a:solidFill>
                <a:latin typeface="Times" charset="0"/>
              </a:rPr>
              <a:t>x</a:t>
            </a:r>
            <a:r>
              <a:rPr lang="en-US" altLang="en-US" b="1" baseline="30000" dirty="0" smtClean="0">
                <a:solidFill>
                  <a:srgbClr val="000000"/>
                </a:solidFill>
                <a:latin typeface="Times" charset="0"/>
              </a:rPr>
              <a:t>2 </a:t>
            </a:r>
            <a:r>
              <a:rPr lang="en-US" altLang="en-US" b="1" dirty="0" smtClean="0">
                <a:solidFill>
                  <a:srgbClr val="000000"/>
                </a:solidFill>
                <a:latin typeface="Times" charset="0"/>
              </a:rPr>
              <a:t>- </a:t>
            </a:r>
            <a:r>
              <a:rPr lang="en-US" altLang="en-US" b="1" dirty="0">
                <a:solidFill>
                  <a:srgbClr val="000000"/>
                </a:solidFill>
                <a:latin typeface="Times" charset="0"/>
              </a:rPr>
              <a:t>3</a:t>
            </a:r>
            <a:r>
              <a:rPr lang="en-US" altLang="en-US" b="1" dirty="0" smtClean="0">
                <a:solidFill>
                  <a:srgbClr val="000000"/>
                </a:solidFill>
                <a:latin typeface="Times" charset="0"/>
              </a:rPr>
              <a:t>x - 18</a:t>
            </a:r>
            <a:endParaRPr lang="en-US" altLang="en-US" b="1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474663" y="2386013"/>
            <a:ext cx="3668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00"/>
                </a:solidFill>
                <a:latin typeface="Times" charset="0"/>
              </a:rPr>
              <a:t>2)  Set up ( )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452892" y="3447316"/>
            <a:ext cx="42957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marL="457200" indent="-457200" eaLnBrk="1" hangingPunct="1">
              <a:spcBef>
                <a:spcPct val="50000"/>
              </a:spcBef>
              <a:buFontTx/>
              <a:buAutoNum type="arabicParenR" startAt="3"/>
            </a:pPr>
            <a:r>
              <a:rPr lang="en-US" altLang="en-US" dirty="0">
                <a:solidFill>
                  <a:srgbClr val="000000"/>
                </a:solidFill>
                <a:latin typeface="Times" charset="0"/>
              </a:rPr>
              <a:t>What multiplies to </a:t>
            </a:r>
            <a:r>
              <a:rPr lang="en-US" altLang="en-US" dirty="0" smtClean="0">
                <a:solidFill>
                  <a:srgbClr val="000000"/>
                </a:solidFill>
                <a:latin typeface="Times" charset="0"/>
              </a:rPr>
              <a:t>-18 </a:t>
            </a:r>
            <a:r>
              <a:rPr lang="en-US" altLang="en-US" dirty="0">
                <a:solidFill>
                  <a:srgbClr val="000000"/>
                </a:solidFill>
                <a:latin typeface="Times" charset="0"/>
              </a:rPr>
              <a:t>and adds to </a:t>
            </a:r>
            <a:r>
              <a:rPr lang="en-US" altLang="en-US" dirty="0" smtClean="0">
                <a:solidFill>
                  <a:srgbClr val="000000"/>
                </a:solidFill>
                <a:latin typeface="Times" charset="0"/>
              </a:rPr>
              <a:t>-3?</a:t>
            </a:r>
            <a:endParaRPr lang="en-US" altLang="en-US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2339975" y="5962650"/>
            <a:ext cx="4400550" cy="5191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dirty="0">
                <a:solidFill>
                  <a:srgbClr val="000000"/>
                </a:solidFill>
              </a:rPr>
              <a:t>x = </a:t>
            </a:r>
            <a:r>
              <a:rPr lang="en-US" altLang="en-US" sz="2800" dirty="0" smtClean="0">
                <a:solidFill>
                  <a:srgbClr val="000000"/>
                </a:solidFill>
              </a:rPr>
              <a:t>3,  </a:t>
            </a:r>
            <a:r>
              <a:rPr lang="en-US" altLang="en-US" sz="2800" dirty="0">
                <a:solidFill>
                  <a:srgbClr val="000000"/>
                </a:solidFill>
              </a:rPr>
              <a:t>x = </a:t>
            </a:r>
            <a:r>
              <a:rPr lang="en-US" altLang="en-US" sz="2800" dirty="0" smtClean="0">
                <a:solidFill>
                  <a:srgbClr val="000000"/>
                </a:solidFill>
              </a:rPr>
              <a:t>-3/2</a:t>
            </a:r>
            <a:endParaRPr lang="en-US" altLang="en-US" sz="2800" dirty="0">
              <a:solidFill>
                <a:srgbClr val="000000"/>
              </a:solidFill>
            </a:endParaRP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4543425" y="2373767"/>
            <a:ext cx="2252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00000"/>
                </a:solidFill>
                <a:latin typeface="Times" charset="0"/>
              </a:rPr>
              <a:t>( x       )( x      )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5141912" y="2818720"/>
            <a:ext cx="411163" cy="457200"/>
            <a:chOff x="3301" y="2604"/>
            <a:chExt cx="259" cy="288"/>
          </a:xfrm>
        </p:grpSpPr>
        <p:sp>
          <p:nvSpPr>
            <p:cNvPr id="22558" name="Text Box 13"/>
            <p:cNvSpPr txBox="1">
              <a:spLocks noChangeArrowheads="1"/>
            </p:cNvSpPr>
            <p:nvPr/>
          </p:nvSpPr>
          <p:spPr bwMode="auto">
            <a:xfrm>
              <a:off x="3301" y="2604"/>
              <a:ext cx="25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 smtClean="0">
                  <a:solidFill>
                    <a:srgbClr val="FF0000"/>
                  </a:solidFill>
                  <a:latin typeface="Times" charset="0"/>
                </a:rPr>
                <a:t>2</a:t>
              </a:r>
              <a:endParaRPr lang="en-US" altLang="en-US" dirty="0">
                <a:solidFill>
                  <a:srgbClr val="000000"/>
                </a:solidFill>
                <a:latin typeface="Times" charset="0"/>
              </a:endParaRPr>
            </a:p>
          </p:txBody>
        </p:sp>
        <p:sp>
          <p:nvSpPr>
            <p:cNvPr id="22559" name="Line 12"/>
            <p:cNvSpPr>
              <a:spLocks noChangeShapeType="1"/>
            </p:cNvSpPr>
            <p:nvPr/>
          </p:nvSpPr>
          <p:spPr bwMode="auto">
            <a:xfrm>
              <a:off x="3324" y="2614"/>
              <a:ext cx="15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6018213" y="2818720"/>
            <a:ext cx="411163" cy="457200"/>
            <a:chOff x="3301" y="2604"/>
            <a:chExt cx="259" cy="288"/>
          </a:xfrm>
        </p:grpSpPr>
        <p:sp>
          <p:nvSpPr>
            <p:cNvPr id="22556" name="Text Box 16"/>
            <p:cNvSpPr txBox="1">
              <a:spLocks noChangeArrowheads="1"/>
            </p:cNvSpPr>
            <p:nvPr/>
          </p:nvSpPr>
          <p:spPr bwMode="auto">
            <a:xfrm>
              <a:off x="3301" y="2604"/>
              <a:ext cx="25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 smtClean="0">
                  <a:solidFill>
                    <a:srgbClr val="FF0000"/>
                  </a:solidFill>
                  <a:latin typeface="Times" charset="0"/>
                </a:rPr>
                <a:t>2</a:t>
              </a:r>
              <a:endParaRPr lang="en-US" altLang="en-US" dirty="0">
                <a:solidFill>
                  <a:srgbClr val="000000"/>
                </a:solidFill>
                <a:latin typeface="Times" charset="0"/>
              </a:endParaRPr>
            </a:p>
          </p:txBody>
        </p:sp>
        <p:sp>
          <p:nvSpPr>
            <p:cNvPr id="22557" name="Line 17"/>
            <p:cNvSpPr>
              <a:spLocks noChangeShapeType="1"/>
            </p:cNvSpPr>
            <p:nvPr/>
          </p:nvSpPr>
          <p:spPr bwMode="auto">
            <a:xfrm>
              <a:off x="3324" y="2614"/>
              <a:ext cx="15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43026" name="Text Box 18"/>
          <p:cNvSpPr txBox="1">
            <a:spLocks noChangeArrowheads="1"/>
          </p:cNvSpPr>
          <p:nvPr/>
        </p:nvSpPr>
        <p:spPr bwMode="auto">
          <a:xfrm>
            <a:off x="469900" y="4259263"/>
            <a:ext cx="4295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00"/>
                </a:solidFill>
                <a:latin typeface="Times" charset="0"/>
              </a:rPr>
              <a:t>4)  Simplify (if possible).</a:t>
            </a: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4622800" y="3553735"/>
            <a:ext cx="2252663" cy="803276"/>
            <a:chOff x="2835" y="2981"/>
            <a:chExt cx="1419" cy="506"/>
          </a:xfrm>
        </p:grpSpPr>
        <p:sp>
          <p:nvSpPr>
            <p:cNvPr id="22549" name="Text Box 19"/>
            <p:cNvSpPr txBox="1">
              <a:spLocks noChangeArrowheads="1"/>
            </p:cNvSpPr>
            <p:nvPr/>
          </p:nvSpPr>
          <p:spPr bwMode="auto">
            <a:xfrm>
              <a:off x="2835" y="2981"/>
              <a:ext cx="141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>
                  <a:solidFill>
                    <a:srgbClr val="000000"/>
                  </a:solidFill>
                  <a:latin typeface="Times" charset="0"/>
                </a:rPr>
                <a:t>( x - </a:t>
              </a:r>
              <a:r>
                <a:rPr lang="en-US" altLang="en-US" b="1" dirty="0" smtClean="0">
                  <a:solidFill>
                    <a:srgbClr val="000000"/>
                  </a:solidFill>
                  <a:latin typeface="Times" charset="0"/>
                </a:rPr>
                <a:t>6)( </a:t>
              </a:r>
              <a:r>
                <a:rPr lang="en-US" altLang="en-US" b="1" dirty="0">
                  <a:solidFill>
                    <a:srgbClr val="000000"/>
                  </a:solidFill>
                  <a:latin typeface="Times" charset="0"/>
                </a:rPr>
                <a:t>x </a:t>
              </a:r>
              <a:r>
                <a:rPr lang="en-US" altLang="en-US" b="1" dirty="0" smtClean="0">
                  <a:solidFill>
                    <a:srgbClr val="000000"/>
                  </a:solidFill>
                  <a:latin typeface="Times" charset="0"/>
                </a:rPr>
                <a:t>+ 3)</a:t>
              </a:r>
              <a:endParaRPr lang="en-US" altLang="en-US" b="1" dirty="0">
                <a:solidFill>
                  <a:srgbClr val="000000"/>
                </a:solidFill>
                <a:latin typeface="Times" charset="0"/>
              </a:endParaRPr>
            </a:p>
          </p:txBody>
        </p:sp>
        <p:grpSp>
          <p:nvGrpSpPr>
            <p:cNvPr id="22550" name="Group 20"/>
            <p:cNvGrpSpPr>
              <a:grpSpLocks/>
            </p:cNvGrpSpPr>
            <p:nvPr/>
          </p:nvGrpSpPr>
          <p:grpSpPr bwMode="auto">
            <a:xfrm>
              <a:off x="3195" y="3196"/>
              <a:ext cx="259" cy="291"/>
              <a:chOff x="3301" y="2604"/>
              <a:chExt cx="259" cy="291"/>
            </a:xfrm>
          </p:grpSpPr>
          <p:sp>
            <p:nvSpPr>
              <p:cNvPr id="22554" name="Text Box 21"/>
              <p:cNvSpPr txBox="1">
                <a:spLocks noChangeArrowheads="1"/>
              </p:cNvSpPr>
              <p:nvPr/>
            </p:nvSpPr>
            <p:spPr bwMode="auto">
              <a:xfrm>
                <a:off x="3301" y="2604"/>
                <a:ext cx="25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b="1" dirty="0" smtClean="0">
                    <a:solidFill>
                      <a:srgbClr val="FF0000"/>
                    </a:solidFill>
                    <a:latin typeface="Times" charset="0"/>
                  </a:rPr>
                  <a:t>2</a:t>
                </a:r>
                <a:endParaRPr lang="en-US" altLang="en-US" dirty="0">
                  <a:solidFill>
                    <a:srgbClr val="000000"/>
                  </a:solidFill>
                  <a:latin typeface="Times" charset="0"/>
                </a:endParaRPr>
              </a:p>
            </p:txBody>
          </p:sp>
          <p:sp>
            <p:nvSpPr>
              <p:cNvPr id="22555" name="Line 22"/>
              <p:cNvSpPr>
                <a:spLocks noChangeShapeType="1"/>
              </p:cNvSpPr>
              <p:nvPr/>
            </p:nvSpPr>
            <p:spPr bwMode="auto">
              <a:xfrm>
                <a:off x="3324" y="2614"/>
                <a:ext cx="157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2551" name="Group 23"/>
            <p:cNvGrpSpPr>
              <a:grpSpLocks/>
            </p:cNvGrpSpPr>
            <p:nvPr/>
          </p:nvGrpSpPr>
          <p:grpSpPr bwMode="auto">
            <a:xfrm>
              <a:off x="3775" y="3193"/>
              <a:ext cx="259" cy="291"/>
              <a:chOff x="3301" y="2604"/>
              <a:chExt cx="259" cy="291"/>
            </a:xfrm>
          </p:grpSpPr>
          <p:sp>
            <p:nvSpPr>
              <p:cNvPr id="22552" name="Text Box 24"/>
              <p:cNvSpPr txBox="1">
                <a:spLocks noChangeArrowheads="1"/>
              </p:cNvSpPr>
              <p:nvPr/>
            </p:nvSpPr>
            <p:spPr bwMode="auto">
              <a:xfrm>
                <a:off x="3301" y="2604"/>
                <a:ext cx="25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b="1" dirty="0" smtClean="0">
                    <a:solidFill>
                      <a:srgbClr val="FF0000"/>
                    </a:solidFill>
                    <a:latin typeface="Times" charset="0"/>
                  </a:rPr>
                  <a:t>2</a:t>
                </a:r>
                <a:endParaRPr lang="en-US" altLang="en-US" dirty="0">
                  <a:solidFill>
                    <a:srgbClr val="000000"/>
                  </a:solidFill>
                  <a:latin typeface="Times" charset="0"/>
                </a:endParaRPr>
              </a:p>
            </p:txBody>
          </p:sp>
          <p:sp>
            <p:nvSpPr>
              <p:cNvPr id="22553" name="Line 25"/>
              <p:cNvSpPr>
                <a:spLocks noChangeShapeType="1"/>
              </p:cNvSpPr>
              <p:nvPr/>
            </p:nvSpPr>
            <p:spPr bwMode="auto">
              <a:xfrm>
                <a:off x="3324" y="2614"/>
                <a:ext cx="157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43035" name="Line 27"/>
          <p:cNvSpPr>
            <a:spLocks noChangeShapeType="1"/>
          </p:cNvSpPr>
          <p:nvPr/>
        </p:nvSpPr>
        <p:spPr bwMode="auto">
          <a:xfrm flipH="1">
            <a:off x="5265400" y="3993129"/>
            <a:ext cx="214312" cy="23336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3036" name="Line 28"/>
          <p:cNvSpPr>
            <a:spLocks noChangeShapeType="1"/>
          </p:cNvSpPr>
          <p:nvPr/>
        </p:nvSpPr>
        <p:spPr bwMode="auto">
          <a:xfrm flipH="1">
            <a:off x="5265400" y="3681639"/>
            <a:ext cx="214312" cy="2333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3038" name="Text Box 30"/>
          <p:cNvSpPr txBox="1">
            <a:spLocks noChangeArrowheads="1"/>
          </p:cNvSpPr>
          <p:nvPr/>
        </p:nvSpPr>
        <p:spPr bwMode="auto">
          <a:xfrm>
            <a:off x="465138" y="4848225"/>
            <a:ext cx="42957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00"/>
                </a:solidFill>
                <a:latin typeface="Times" charset="0"/>
              </a:rPr>
              <a:t>5)  Move denominator(s)in </a:t>
            </a:r>
            <a:br>
              <a:rPr lang="en-US" altLang="en-US" dirty="0">
                <a:solidFill>
                  <a:srgbClr val="000000"/>
                </a:solidFill>
                <a:latin typeface="Times" charset="0"/>
              </a:rPr>
            </a:br>
            <a:r>
              <a:rPr lang="en-US" altLang="en-US" dirty="0">
                <a:solidFill>
                  <a:srgbClr val="000000"/>
                </a:solidFill>
                <a:latin typeface="Times" charset="0"/>
              </a:rPr>
              <a:t>front of “x”.</a:t>
            </a:r>
          </a:p>
        </p:txBody>
      </p:sp>
      <p:sp>
        <p:nvSpPr>
          <p:cNvPr id="43039" name="Text Box 31"/>
          <p:cNvSpPr txBox="1">
            <a:spLocks noChangeArrowheads="1"/>
          </p:cNvSpPr>
          <p:nvPr/>
        </p:nvSpPr>
        <p:spPr bwMode="auto">
          <a:xfrm>
            <a:off x="4603750" y="4983163"/>
            <a:ext cx="22526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00000"/>
                </a:solidFill>
                <a:latin typeface="Times" charset="0"/>
              </a:rPr>
              <a:t>( x - </a:t>
            </a:r>
            <a:r>
              <a:rPr lang="en-US" altLang="en-US" b="1" dirty="0" smtClean="0">
                <a:solidFill>
                  <a:srgbClr val="000000"/>
                </a:solidFill>
                <a:latin typeface="Times" charset="0"/>
              </a:rPr>
              <a:t>3)( </a:t>
            </a:r>
            <a:r>
              <a:rPr lang="en-US" altLang="en-US" b="1" dirty="0" smtClean="0">
                <a:solidFill>
                  <a:srgbClr val="FF0000"/>
                </a:solidFill>
                <a:latin typeface="Times" charset="0"/>
              </a:rPr>
              <a:t>2</a:t>
            </a:r>
            <a:r>
              <a:rPr lang="en-US" altLang="en-US" b="1" dirty="0" smtClean="0">
                <a:solidFill>
                  <a:srgbClr val="000000"/>
                </a:solidFill>
                <a:latin typeface="Times" charset="0"/>
              </a:rPr>
              <a:t>x + 3)</a:t>
            </a:r>
            <a:endParaRPr lang="en-US" altLang="en-US" b="1" dirty="0">
              <a:solidFill>
                <a:srgbClr val="000000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28720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utoUpdateAnimBg="0"/>
      <p:bldP spid="43013" grpId="0" autoUpdateAnimBg="0"/>
      <p:bldP spid="43014" grpId="0" autoUpdateAnimBg="0"/>
      <p:bldP spid="43016" grpId="0" autoUpdateAnimBg="0"/>
      <p:bldP spid="43017" grpId="0" animBg="1" autoUpdateAnimBg="0"/>
      <p:bldP spid="43018" grpId="0" autoUpdateAnimBg="0"/>
      <p:bldP spid="43026" grpId="0" autoUpdateAnimBg="0"/>
      <p:bldP spid="43035" grpId="0" animBg="1"/>
      <p:bldP spid="43036" grpId="0" animBg="1"/>
      <p:bldP spid="43038" grpId="0" autoUpdateAnimBg="0"/>
      <p:bldP spid="4303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20000"/>
                <a:lumOff val="8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2677432" y="301625"/>
            <a:ext cx="3437617" cy="646331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b="1" dirty="0" smtClean="0">
                <a:solidFill>
                  <a:srgbClr val="000000"/>
                </a:solidFill>
              </a:rPr>
              <a:t>6x</a:t>
            </a:r>
            <a:r>
              <a:rPr lang="en-US" altLang="en-US" sz="3600" b="1" baseline="30000" dirty="0" smtClean="0">
                <a:solidFill>
                  <a:srgbClr val="000000"/>
                </a:solidFill>
              </a:rPr>
              <a:t>3</a:t>
            </a:r>
            <a:r>
              <a:rPr lang="en-US" altLang="en-US" sz="3600" b="1" dirty="0" smtClean="0">
                <a:solidFill>
                  <a:srgbClr val="000000"/>
                </a:solidFill>
              </a:rPr>
              <a:t> + 13x</a:t>
            </a:r>
            <a:r>
              <a:rPr lang="en-US" altLang="en-US" sz="3600" b="1" baseline="30000" dirty="0" smtClean="0">
                <a:solidFill>
                  <a:srgbClr val="000000"/>
                </a:solidFill>
              </a:rPr>
              <a:t>2</a:t>
            </a:r>
            <a:r>
              <a:rPr lang="en-US" altLang="en-US" sz="3600" b="1" dirty="0" smtClean="0">
                <a:solidFill>
                  <a:srgbClr val="000000"/>
                </a:solidFill>
              </a:rPr>
              <a:t> = -6x</a:t>
            </a:r>
            <a:endParaRPr lang="en-US" altLang="en-US" sz="3600" b="1" dirty="0">
              <a:solidFill>
                <a:srgbClr val="000000"/>
              </a:solidFill>
            </a:endParaRP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533400" y="1676400"/>
            <a:ext cx="37401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smtClean="0">
                <a:solidFill>
                  <a:srgbClr val="000000"/>
                </a:solidFill>
                <a:latin typeface="Times" charset="0"/>
              </a:rPr>
              <a:t>2)  </a:t>
            </a:r>
            <a:r>
              <a:rPr lang="en-US" altLang="en-US" dirty="0">
                <a:solidFill>
                  <a:srgbClr val="000000"/>
                </a:solidFill>
                <a:latin typeface="Times" charset="0"/>
              </a:rPr>
              <a:t>Multiply </a:t>
            </a:r>
            <a:r>
              <a:rPr lang="en-US" altLang="en-US" dirty="0" smtClean="0">
                <a:solidFill>
                  <a:srgbClr val="000000"/>
                </a:solidFill>
                <a:latin typeface="Times" charset="0"/>
              </a:rPr>
              <a:t>6 </a:t>
            </a:r>
            <a:r>
              <a:rPr lang="en-US" altLang="en-US" dirty="0">
                <a:solidFill>
                  <a:srgbClr val="000000"/>
                </a:solidFill>
                <a:latin typeface="Times" charset="0"/>
              </a:rPr>
              <a:t>• </a:t>
            </a:r>
            <a:r>
              <a:rPr lang="en-US" altLang="en-US" dirty="0" smtClean="0">
                <a:solidFill>
                  <a:srgbClr val="000000"/>
                </a:solidFill>
                <a:latin typeface="Times" charset="0"/>
              </a:rPr>
              <a:t>(6) </a:t>
            </a:r>
            <a:r>
              <a:rPr lang="en-US" altLang="en-US" dirty="0">
                <a:solidFill>
                  <a:srgbClr val="000000"/>
                </a:solidFill>
                <a:latin typeface="Times" charset="0"/>
              </a:rPr>
              <a:t>= </a:t>
            </a:r>
            <a:r>
              <a:rPr lang="en-US" altLang="en-US" dirty="0" smtClean="0">
                <a:solidFill>
                  <a:srgbClr val="000000"/>
                </a:solidFill>
                <a:latin typeface="Times" charset="0"/>
              </a:rPr>
              <a:t>36;</a:t>
            </a:r>
            <a:r>
              <a:rPr lang="en-US" altLang="en-US" dirty="0">
                <a:solidFill>
                  <a:srgbClr val="000000"/>
                </a:solidFill>
                <a:latin typeface="Times" charset="0"/>
              </a:rPr>
              <a:t/>
            </a:r>
            <a:br>
              <a:rPr lang="en-US" altLang="en-US" dirty="0">
                <a:solidFill>
                  <a:srgbClr val="000000"/>
                </a:solidFill>
                <a:latin typeface="Times" charset="0"/>
              </a:rPr>
            </a:br>
            <a:r>
              <a:rPr lang="en-US" altLang="en-US" dirty="0">
                <a:solidFill>
                  <a:srgbClr val="000000"/>
                </a:solidFill>
                <a:latin typeface="Times" charset="0"/>
              </a:rPr>
              <a:t>     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4560887" y="1676400"/>
            <a:ext cx="21796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000000"/>
                </a:solidFill>
                <a:latin typeface="Times" charset="0"/>
              </a:rPr>
              <a:t>x</a:t>
            </a:r>
            <a:r>
              <a:rPr lang="en-US" altLang="en-US" b="1" baseline="30000" dirty="0">
                <a:solidFill>
                  <a:srgbClr val="000000"/>
                </a:solidFill>
                <a:latin typeface="Times" charset="0"/>
              </a:rPr>
              <a:t>2 </a:t>
            </a:r>
            <a:r>
              <a:rPr lang="en-US" altLang="en-US" b="1" dirty="0" smtClean="0">
                <a:solidFill>
                  <a:srgbClr val="000000"/>
                </a:solidFill>
                <a:latin typeface="Times" charset="0"/>
              </a:rPr>
              <a:t>+ 13x + 36</a:t>
            </a:r>
            <a:endParaRPr lang="en-US" altLang="en-US" b="1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474663" y="2386013"/>
            <a:ext cx="3668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smtClean="0">
                <a:solidFill>
                  <a:srgbClr val="000000"/>
                </a:solidFill>
                <a:latin typeface="Times" charset="0"/>
              </a:rPr>
              <a:t>3)  </a:t>
            </a:r>
            <a:r>
              <a:rPr lang="en-US" altLang="en-US" dirty="0">
                <a:solidFill>
                  <a:srgbClr val="000000"/>
                </a:solidFill>
                <a:latin typeface="Times" charset="0"/>
              </a:rPr>
              <a:t>Set up ( )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452892" y="3447316"/>
            <a:ext cx="42957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smtClean="0">
                <a:solidFill>
                  <a:srgbClr val="000000"/>
                </a:solidFill>
                <a:latin typeface="Times" charset="0"/>
              </a:rPr>
              <a:t>4) What </a:t>
            </a:r>
            <a:r>
              <a:rPr lang="en-US" altLang="en-US" dirty="0">
                <a:solidFill>
                  <a:srgbClr val="000000"/>
                </a:solidFill>
                <a:latin typeface="Times" charset="0"/>
              </a:rPr>
              <a:t>multiplies to </a:t>
            </a:r>
            <a:r>
              <a:rPr lang="en-US" altLang="en-US" dirty="0" smtClean="0">
                <a:solidFill>
                  <a:srgbClr val="000000"/>
                </a:solidFill>
                <a:latin typeface="Times" charset="0"/>
              </a:rPr>
              <a:t>36 </a:t>
            </a:r>
            <a:r>
              <a:rPr lang="en-US" altLang="en-US" dirty="0">
                <a:solidFill>
                  <a:srgbClr val="000000"/>
                </a:solidFill>
                <a:latin typeface="Times" charset="0"/>
              </a:rPr>
              <a:t>and adds to </a:t>
            </a:r>
            <a:r>
              <a:rPr lang="en-US" altLang="en-US" dirty="0" smtClean="0">
                <a:solidFill>
                  <a:srgbClr val="000000"/>
                </a:solidFill>
                <a:latin typeface="Times" charset="0"/>
              </a:rPr>
              <a:t>13?</a:t>
            </a:r>
            <a:endParaRPr lang="en-US" altLang="en-US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2339975" y="5962650"/>
            <a:ext cx="4400550" cy="5191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dirty="0">
                <a:solidFill>
                  <a:srgbClr val="000000"/>
                </a:solidFill>
              </a:rPr>
              <a:t>x </a:t>
            </a:r>
            <a:r>
              <a:rPr lang="en-US" altLang="en-US" sz="2800">
                <a:solidFill>
                  <a:srgbClr val="000000"/>
                </a:solidFill>
              </a:rPr>
              <a:t>= </a:t>
            </a:r>
            <a:r>
              <a:rPr lang="en-US" altLang="en-US" sz="2800" smtClean="0">
                <a:solidFill>
                  <a:srgbClr val="000000"/>
                </a:solidFill>
              </a:rPr>
              <a:t>-2/3</a:t>
            </a:r>
            <a:r>
              <a:rPr lang="en-US" altLang="en-US" sz="2800" dirty="0">
                <a:solidFill>
                  <a:srgbClr val="000000"/>
                </a:solidFill>
              </a:rPr>
              <a:t>,  x </a:t>
            </a:r>
            <a:r>
              <a:rPr lang="en-US" altLang="en-US" sz="2800">
                <a:solidFill>
                  <a:srgbClr val="000000"/>
                </a:solidFill>
              </a:rPr>
              <a:t>= </a:t>
            </a:r>
            <a:r>
              <a:rPr lang="en-US" altLang="en-US" sz="2800" smtClean="0">
                <a:solidFill>
                  <a:srgbClr val="000000"/>
                </a:solidFill>
              </a:rPr>
              <a:t>-3/2</a:t>
            </a:r>
            <a:endParaRPr lang="en-US" altLang="en-US" sz="2800" dirty="0">
              <a:solidFill>
                <a:srgbClr val="000000"/>
              </a:solidFill>
            </a:endParaRP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4543425" y="2373767"/>
            <a:ext cx="2252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00000"/>
                </a:solidFill>
                <a:latin typeface="Times" charset="0"/>
              </a:rPr>
              <a:t>( x       )( x      )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5141912" y="2818720"/>
            <a:ext cx="411163" cy="457200"/>
            <a:chOff x="3301" y="2604"/>
            <a:chExt cx="259" cy="288"/>
          </a:xfrm>
        </p:grpSpPr>
        <p:sp>
          <p:nvSpPr>
            <p:cNvPr id="22558" name="Text Box 13"/>
            <p:cNvSpPr txBox="1">
              <a:spLocks noChangeArrowheads="1"/>
            </p:cNvSpPr>
            <p:nvPr/>
          </p:nvSpPr>
          <p:spPr bwMode="auto">
            <a:xfrm>
              <a:off x="3301" y="2604"/>
              <a:ext cx="25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 smtClean="0">
                  <a:solidFill>
                    <a:srgbClr val="FF0000"/>
                  </a:solidFill>
                  <a:latin typeface="Times" charset="0"/>
                </a:rPr>
                <a:t>6</a:t>
              </a:r>
              <a:endParaRPr lang="en-US" altLang="en-US" dirty="0">
                <a:solidFill>
                  <a:srgbClr val="000000"/>
                </a:solidFill>
                <a:latin typeface="Times" charset="0"/>
              </a:endParaRPr>
            </a:p>
          </p:txBody>
        </p:sp>
        <p:sp>
          <p:nvSpPr>
            <p:cNvPr id="22559" name="Line 12"/>
            <p:cNvSpPr>
              <a:spLocks noChangeShapeType="1"/>
            </p:cNvSpPr>
            <p:nvPr/>
          </p:nvSpPr>
          <p:spPr bwMode="auto">
            <a:xfrm>
              <a:off x="3324" y="2614"/>
              <a:ext cx="15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6018213" y="2818724"/>
            <a:ext cx="411163" cy="461963"/>
            <a:chOff x="3301" y="2604"/>
            <a:chExt cx="259" cy="291"/>
          </a:xfrm>
        </p:grpSpPr>
        <p:sp>
          <p:nvSpPr>
            <p:cNvPr id="22556" name="Text Box 16"/>
            <p:cNvSpPr txBox="1">
              <a:spLocks noChangeArrowheads="1"/>
            </p:cNvSpPr>
            <p:nvPr/>
          </p:nvSpPr>
          <p:spPr bwMode="auto">
            <a:xfrm>
              <a:off x="3301" y="2604"/>
              <a:ext cx="25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 smtClean="0">
                  <a:solidFill>
                    <a:srgbClr val="FF0000"/>
                  </a:solidFill>
                  <a:latin typeface="Times" charset="0"/>
                </a:rPr>
                <a:t>6</a:t>
              </a:r>
              <a:endParaRPr lang="en-US" altLang="en-US" dirty="0">
                <a:solidFill>
                  <a:srgbClr val="000000"/>
                </a:solidFill>
                <a:latin typeface="Times" charset="0"/>
              </a:endParaRPr>
            </a:p>
          </p:txBody>
        </p:sp>
        <p:sp>
          <p:nvSpPr>
            <p:cNvPr id="22557" name="Line 17"/>
            <p:cNvSpPr>
              <a:spLocks noChangeShapeType="1"/>
            </p:cNvSpPr>
            <p:nvPr/>
          </p:nvSpPr>
          <p:spPr bwMode="auto">
            <a:xfrm>
              <a:off x="3324" y="2614"/>
              <a:ext cx="15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43026" name="Text Box 18"/>
          <p:cNvSpPr txBox="1">
            <a:spLocks noChangeArrowheads="1"/>
          </p:cNvSpPr>
          <p:nvPr/>
        </p:nvSpPr>
        <p:spPr bwMode="auto">
          <a:xfrm>
            <a:off x="469900" y="4259263"/>
            <a:ext cx="4295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smtClean="0">
                <a:solidFill>
                  <a:srgbClr val="000000"/>
                </a:solidFill>
                <a:latin typeface="Times" charset="0"/>
              </a:rPr>
              <a:t>5)  </a:t>
            </a:r>
            <a:r>
              <a:rPr lang="en-US" altLang="en-US" dirty="0">
                <a:solidFill>
                  <a:srgbClr val="000000"/>
                </a:solidFill>
                <a:latin typeface="Times" charset="0"/>
              </a:rPr>
              <a:t>Simplify (if possible).</a:t>
            </a: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4622800" y="3553735"/>
            <a:ext cx="2252663" cy="803276"/>
            <a:chOff x="2835" y="2981"/>
            <a:chExt cx="1419" cy="506"/>
          </a:xfrm>
        </p:grpSpPr>
        <p:sp>
          <p:nvSpPr>
            <p:cNvPr id="22549" name="Text Box 19"/>
            <p:cNvSpPr txBox="1">
              <a:spLocks noChangeArrowheads="1"/>
            </p:cNvSpPr>
            <p:nvPr/>
          </p:nvSpPr>
          <p:spPr bwMode="auto">
            <a:xfrm>
              <a:off x="2835" y="2981"/>
              <a:ext cx="141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>
                  <a:solidFill>
                    <a:srgbClr val="000000"/>
                  </a:solidFill>
                  <a:latin typeface="Times" charset="0"/>
                </a:rPr>
                <a:t>( x </a:t>
              </a:r>
              <a:r>
                <a:rPr lang="en-US" altLang="en-US" b="1" dirty="0" smtClean="0">
                  <a:solidFill>
                    <a:srgbClr val="000000"/>
                  </a:solidFill>
                  <a:latin typeface="Times" charset="0"/>
                </a:rPr>
                <a:t>+ 4)( </a:t>
              </a:r>
              <a:r>
                <a:rPr lang="en-US" altLang="en-US" b="1" dirty="0">
                  <a:solidFill>
                    <a:srgbClr val="000000"/>
                  </a:solidFill>
                  <a:latin typeface="Times" charset="0"/>
                </a:rPr>
                <a:t>x </a:t>
              </a:r>
              <a:r>
                <a:rPr lang="en-US" altLang="en-US" b="1" dirty="0" smtClean="0">
                  <a:solidFill>
                    <a:srgbClr val="000000"/>
                  </a:solidFill>
                  <a:latin typeface="Times" charset="0"/>
                </a:rPr>
                <a:t>+ 9)</a:t>
              </a:r>
              <a:endParaRPr lang="en-US" altLang="en-US" b="1" dirty="0">
                <a:solidFill>
                  <a:srgbClr val="000000"/>
                </a:solidFill>
                <a:latin typeface="Times" charset="0"/>
              </a:endParaRPr>
            </a:p>
          </p:txBody>
        </p:sp>
        <p:grpSp>
          <p:nvGrpSpPr>
            <p:cNvPr id="22550" name="Group 20"/>
            <p:cNvGrpSpPr>
              <a:grpSpLocks/>
            </p:cNvGrpSpPr>
            <p:nvPr/>
          </p:nvGrpSpPr>
          <p:grpSpPr bwMode="auto">
            <a:xfrm>
              <a:off x="3195" y="3196"/>
              <a:ext cx="259" cy="291"/>
              <a:chOff x="3301" y="2604"/>
              <a:chExt cx="259" cy="291"/>
            </a:xfrm>
          </p:grpSpPr>
          <p:sp>
            <p:nvSpPr>
              <p:cNvPr id="22554" name="Text Box 21"/>
              <p:cNvSpPr txBox="1">
                <a:spLocks noChangeArrowheads="1"/>
              </p:cNvSpPr>
              <p:nvPr/>
            </p:nvSpPr>
            <p:spPr bwMode="auto">
              <a:xfrm>
                <a:off x="3301" y="2604"/>
                <a:ext cx="25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b="1" dirty="0" smtClean="0">
                    <a:solidFill>
                      <a:srgbClr val="FF0000"/>
                    </a:solidFill>
                    <a:latin typeface="Times" charset="0"/>
                  </a:rPr>
                  <a:t>6</a:t>
                </a:r>
                <a:endParaRPr lang="en-US" altLang="en-US" dirty="0">
                  <a:solidFill>
                    <a:srgbClr val="000000"/>
                  </a:solidFill>
                  <a:latin typeface="Times" charset="0"/>
                </a:endParaRPr>
              </a:p>
            </p:txBody>
          </p:sp>
          <p:sp>
            <p:nvSpPr>
              <p:cNvPr id="22555" name="Line 22"/>
              <p:cNvSpPr>
                <a:spLocks noChangeShapeType="1"/>
              </p:cNvSpPr>
              <p:nvPr/>
            </p:nvSpPr>
            <p:spPr bwMode="auto">
              <a:xfrm>
                <a:off x="3324" y="2614"/>
                <a:ext cx="157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2551" name="Group 23"/>
            <p:cNvGrpSpPr>
              <a:grpSpLocks/>
            </p:cNvGrpSpPr>
            <p:nvPr/>
          </p:nvGrpSpPr>
          <p:grpSpPr bwMode="auto">
            <a:xfrm>
              <a:off x="3775" y="3193"/>
              <a:ext cx="259" cy="291"/>
              <a:chOff x="3301" y="2604"/>
              <a:chExt cx="259" cy="291"/>
            </a:xfrm>
          </p:grpSpPr>
          <p:sp>
            <p:nvSpPr>
              <p:cNvPr id="22552" name="Text Box 24"/>
              <p:cNvSpPr txBox="1">
                <a:spLocks noChangeArrowheads="1"/>
              </p:cNvSpPr>
              <p:nvPr/>
            </p:nvSpPr>
            <p:spPr bwMode="auto">
              <a:xfrm>
                <a:off x="3301" y="2604"/>
                <a:ext cx="25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b="1" dirty="0" smtClean="0">
                    <a:solidFill>
                      <a:srgbClr val="FF0000"/>
                    </a:solidFill>
                    <a:latin typeface="Times" charset="0"/>
                  </a:rPr>
                  <a:t>6</a:t>
                </a:r>
                <a:endParaRPr lang="en-US" altLang="en-US" dirty="0">
                  <a:solidFill>
                    <a:srgbClr val="000000"/>
                  </a:solidFill>
                  <a:latin typeface="Times" charset="0"/>
                </a:endParaRPr>
              </a:p>
            </p:txBody>
          </p:sp>
          <p:sp>
            <p:nvSpPr>
              <p:cNvPr id="22553" name="Line 25"/>
              <p:cNvSpPr>
                <a:spLocks noChangeShapeType="1"/>
              </p:cNvSpPr>
              <p:nvPr/>
            </p:nvSpPr>
            <p:spPr bwMode="auto">
              <a:xfrm>
                <a:off x="3324" y="2614"/>
                <a:ext cx="157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43035" name="Line 27"/>
          <p:cNvSpPr>
            <a:spLocks noChangeShapeType="1"/>
          </p:cNvSpPr>
          <p:nvPr/>
        </p:nvSpPr>
        <p:spPr bwMode="auto">
          <a:xfrm flipH="1">
            <a:off x="5265400" y="3993129"/>
            <a:ext cx="214312" cy="23336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3036" name="Line 28"/>
          <p:cNvSpPr>
            <a:spLocks noChangeShapeType="1"/>
          </p:cNvSpPr>
          <p:nvPr/>
        </p:nvSpPr>
        <p:spPr bwMode="auto">
          <a:xfrm flipH="1">
            <a:off x="5265400" y="3681639"/>
            <a:ext cx="214312" cy="2333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3038" name="Text Box 30"/>
          <p:cNvSpPr txBox="1">
            <a:spLocks noChangeArrowheads="1"/>
          </p:cNvSpPr>
          <p:nvPr/>
        </p:nvSpPr>
        <p:spPr bwMode="auto">
          <a:xfrm>
            <a:off x="465138" y="4848225"/>
            <a:ext cx="42957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00"/>
                </a:solidFill>
                <a:latin typeface="Times" charset="0"/>
              </a:rPr>
              <a:t>5)  Move denominator(s)in </a:t>
            </a:r>
            <a:br>
              <a:rPr lang="en-US" altLang="en-US" dirty="0">
                <a:solidFill>
                  <a:srgbClr val="000000"/>
                </a:solidFill>
                <a:latin typeface="Times" charset="0"/>
              </a:rPr>
            </a:br>
            <a:r>
              <a:rPr lang="en-US" altLang="en-US" dirty="0">
                <a:solidFill>
                  <a:srgbClr val="000000"/>
                </a:solidFill>
                <a:latin typeface="Times" charset="0"/>
              </a:rPr>
              <a:t>front of “x”.</a:t>
            </a:r>
          </a:p>
        </p:txBody>
      </p:sp>
      <p:sp>
        <p:nvSpPr>
          <p:cNvPr id="43039" name="Text Box 31"/>
          <p:cNvSpPr txBox="1">
            <a:spLocks noChangeArrowheads="1"/>
          </p:cNvSpPr>
          <p:nvPr/>
        </p:nvSpPr>
        <p:spPr bwMode="auto">
          <a:xfrm>
            <a:off x="4603750" y="4983163"/>
            <a:ext cx="22526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Times" charset="0"/>
              </a:rPr>
              <a:t>(</a:t>
            </a:r>
            <a:r>
              <a:rPr lang="en-US" altLang="en-US" b="1" dirty="0" smtClean="0">
                <a:solidFill>
                  <a:srgbClr val="FF0000"/>
                </a:solidFill>
                <a:latin typeface="Times" charset="0"/>
              </a:rPr>
              <a:t>3</a:t>
            </a:r>
            <a:r>
              <a:rPr lang="en-US" altLang="en-US" b="1" dirty="0" smtClean="0">
                <a:solidFill>
                  <a:srgbClr val="000000"/>
                </a:solidFill>
                <a:latin typeface="Times" charset="0"/>
              </a:rPr>
              <a:t>x + 2)( </a:t>
            </a:r>
            <a:r>
              <a:rPr lang="en-US" altLang="en-US" b="1" dirty="0" smtClean="0">
                <a:solidFill>
                  <a:srgbClr val="FF0000"/>
                </a:solidFill>
                <a:latin typeface="Times" charset="0"/>
              </a:rPr>
              <a:t>2</a:t>
            </a:r>
            <a:r>
              <a:rPr lang="en-US" altLang="en-US" b="1" dirty="0" smtClean="0">
                <a:solidFill>
                  <a:srgbClr val="000000"/>
                </a:solidFill>
                <a:latin typeface="Times" charset="0"/>
              </a:rPr>
              <a:t>x </a:t>
            </a:r>
            <a:r>
              <a:rPr lang="en-US" altLang="en-US" b="1" dirty="0">
                <a:solidFill>
                  <a:srgbClr val="000000"/>
                </a:solidFill>
                <a:latin typeface="Times" charset="0"/>
              </a:rPr>
              <a:t>+ 3)</a:t>
            </a: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482600" y="1027144"/>
            <a:ext cx="37401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00"/>
                </a:solidFill>
                <a:latin typeface="Times" charset="0"/>
              </a:rPr>
              <a:t>1)  </a:t>
            </a:r>
            <a:r>
              <a:rPr lang="en-US" altLang="en-US" dirty="0" smtClean="0">
                <a:solidFill>
                  <a:srgbClr val="000000"/>
                </a:solidFill>
                <a:latin typeface="Times" charset="0"/>
              </a:rPr>
              <a:t>Rewrite and factor GCF</a:t>
            </a:r>
            <a:r>
              <a:rPr lang="en-US" altLang="en-US" dirty="0">
                <a:solidFill>
                  <a:srgbClr val="000000"/>
                </a:solidFill>
                <a:latin typeface="Times" charset="0"/>
              </a:rPr>
              <a:t/>
            </a:r>
            <a:br>
              <a:rPr lang="en-US" altLang="en-US" dirty="0">
                <a:solidFill>
                  <a:srgbClr val="000000"/>
                </a:solidFill>
                <a:latin typeface="Times" charset="0"/>
              </a:rPr>
            </a:br>
            <a:r>
              <a:rPr lang="en-US" altLang="en-US" dirty="0">
                <a:solidFill>
                  <a:srgbClr val="000000"/>
                </a:solidFill>
                <a:latin typeface="Times" charset="0"/>
              </a:rPr>
              <a:t>     </a:t>
            </a: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4655004" y="1044574"/>
            <a:ext cx="26601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000000"/>
                </a:solidFill>
                <a:latin typeface="Times" charset="0"/>
              </a:rPr>
              <a:t>x(6x</a:t>
            </a:r>
            <a:r>
              <a:rPr lang="en-US" altLang="en-US" b="1" baseline="30000" dirty="0" smtClean="0">
                <a:solidFill>
                  <a:srgbClr val="000000"/>
                </a:solidFill>
                <a:latin typeface="Times" charset="0"/>
              </a:rPr>
              <a:t>2 </a:t>
            </a:r>
            <a:r>
              <a:rPr lang="en-US" altLang="en-US" b="1" dirty="0" smtClean="0">
                <a:solidFill>
                  <a:srgbClr val="000000"/>
                </a:solidFill>
                <a:latin typeface="Times" charset="0"/>
              </a:rPr>
              <a:t>+ 13x + 6) = 0</a:t>
            </a:r>
            <a:endParaRPr lang="en-US" altLang="en-US" b="1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30" name="Line 27"/>
          <p:cNvSpPr>
            <a:spLocks noChangeShapeType="1"/>
          </p:cNvSpPr>
          <p:nvPr/>
        </p:nvSpPr>
        <p:spPr bwMode="auto">
          <a:xfrm flipH="1">
            <a:off x="6151563" y="4025901"/>
            <a:ext cx="214312" cy="23336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 flipH="1">
            <a:off x="6196807" y="3684589"/>
            <a:ext cx="214312" cy="23336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02462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utoUpdateAnimBg="0"/>
      <p:bldP spid="43013" grpId="0" autoUpdateAnimBg="0"/>
      <p:bldP spid="43014" grpId="0" autoUpdateAnimBg="0"/>
      <p:bldP spid="43016" grpId="0" autoUpdateAnimBg="0"/>
      <p:bldP spid="43017" grpId="0" animBg="1" autoUpdateAnimBg="0"/>
      <p:bldP spid="43018" grpId="0" autoUpdateAnimBg="0"/>
      <p:bldP spid="43026" grpId="0" autoUpdateAnimBg="0"/>
      <p:bldP spid="43035" grpId="0" animBg="1"/>
      <p:bldP spid="43036" grpId="0" animBg="1"/>
      <p:bldP spid="43038" grpId="0" autoUpdateAnimBg="0"/>
      <p:bldP spid="43039" grpId="0" autoUpdateAnimBg="0"/>
      <p:bldP spid="28" grpId="0" autoUpdateAnimBg="0"/>
      <p:bldP spid="29" grpId="0" autoUpdateAnimBg="0"/>
      <p:bldP spid="30" grpId="0" animBg="1"/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38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793038" cy="914400"/>
          </a:xfrm>
        </p:spPr>
        <p:txBody>
          <a:bodyPr/>
          <a:lstStyle/>
          <a:p>
            <a:r>
              <a:rPr lang="en-US" altLang="en-US" dirty="0">
                <a:solidFill>
                  <a:schemeClr val="accent2"/>
                </a:solidFill>
              </a:rPr>
              <a:t>Steps to Solving </a:t>
            </a:r>
            <a:r>
              <a:rPr lang="en-US" altLang="en-US" dirty="0" smtClean="0">
                <a:solidFill>
                  <a:schemeClr val="accent2"/>
                </a:solidFill>
              </a:rPr>
              <a:t>Linear Equations</a:t>
            </a:r>
            <a:endParaRPr lang="en-US" altLang="en-US" dirty="0">
              <a:solidFill>
                <a:schemeClr val="accent2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76400"/>
            <a:ext cx="7772400" cy="4114800"/>
          </a:xfrm>
        </p:spPr>
        <p:txBody>
          <a:bodyPr/>
          <a:lstStyle/>
          <a:p>
            <a:pPr>
              <a:buSzTx/>
              <a:buFont typeface="Tahoma" panose="020B0604030504040204" pitchFamily="34" charset="0"/>
              <a:buChar char="●"/>
            </a:pPr>
            <a:r>
              <a:rPr lang="en-US" altLang="en-US" sz="2400" b="1" i="1" dirty="0"/>
              <a:t>Simplify</a:t>
            </a:r>
            <a:r>
              <a:rPr lang="en-US" altLang="en-US" sz="2400" dirty="0"/>
              <a:t> each side of the equation, if needed, by distributing or combining like terms.</a:t>
            </a:r>
          </a:p>
          <a:p>
            <a:pPr>
              <a:buSzTx/>
              <a:buFont typeface="Tahoma" panose="020B0604030504040204" pitchFamily="34" charset="0"/>
              <a:buChar char="●"/>
            </a:pPr>
            <a:r>
              <a:rPr lang="en-US" altLang="en-US" sz="2400" b="1" i="1" dirty="0"/>
              <a:t>Move</a:t>
            </a:r>
            <a:r>
              <a:rPr lang="en-US" altLang="en-US" sz="2400" dirty="0"/>
              <a:t> variables to one side of the equation </a:t>
            </a:r>
            <a:r>
              <a:rPr lang="en-US" altLang="en-US" sz="2400" dirty="0" smtClean="0"/>
              <a:t>and constants to the other</a:t>
            </a:r>
            <a:endParaRPr lang="en-US" altLang="en-US" sz="2400" dirty="0"/>
          </a:p>
          <a:p>
            <a:pPr>
              <a:buSzTx/>
              <a:buFont typeface="Tahoma" panose="020B0604030504040204" pitchFamily="34" charset="0"/>
              <a:buChar char="●"/>
            </a:pPr>
            <a:r>
              <a:rPr lang="en-US" altLang="en-US" sz="2400" b="1" i="1" dirty="0" smtClean="0"/>
              <a:t>Divide </a:t>
            </a:r>
            <a:r>
              <a:rPr lang="en-US" altLang="en-US" sz="2400" dirty="0" smtClean="0"/>
              <a:t>by the coefficient to isolate the variable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195816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altLang="en-US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Example:  Solve for the variable.</a:t>
            </a:r>
          </a:p>
        </p:txBody>
      </p:sp>
      <p:graphicFrame>
        <p:nvGraphicFramePr>
          <p:cNvPr id="6148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685800" y="1752600"/>
          <a:ext cx="152082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Equation" r:id="rId3" imgW="736560" imgH="393480" progId="Equation.3">
                  <p:embed/>
                </p:oleObj>
              </mc:Choice>
              <mc:Fallback>
                <p:oleObj name="Equation" r:id="rId3" imgW="7365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752600"/>
                        <a:ext cx="1520825" cy="8128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rgbClr val="000000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762000" y="2971800"/>
          <a:ext cx="12192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Equation" r:id="rId5" imgW="469800" imgH="393480" progId="Equation.3">
                  <p:embed/>
                </p:oleObj>
              </mc:Choice>
              <mc:Fallback>
                <p:oleObj name="Equation" r:id="rId5" imgW="469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971800"/>
                        <a:ext cx="1219200" cy="8128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762000" y="4191000"/>
          <a:ext cx="12954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Equation" r:id="rId7" imgW="596880" imgH="431640" progId="Equation.3">
                  <p:embed/>
                </p:oleObj>
              </mc:Choice>
              <mc:Fallback>
                <p:oleObj name="Equation" r:id="rId7" imgW="5968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191000"/>
                        <a:ext cx="1295400" cy="8636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914400" y="5410200"/>
          <a:ext cx="97790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Equation" r:id="rId9" imgW="431640" imgH="177480" progId="Equation.3">
                  <p:embed/>
                </p:oleObj>
              </mc:Choice>
              <mc:Fallback>
                <p:oleObj name="Equation" r:id="rId9" imgW="4316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410200"/>
                        <a:ext cx="977900" cy="40322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6" name="Oval 12"/>
          <p:cNvSpPr>
            <a:spLocks noChangeArrowheads="1"/>
          </p:cNvSpPr>
          <p:nvPr/>
        </p:nvSpPr>
        <p:spPr bwMode="auto">
          <a:xfrm>
            <a:off x="684213" y="5181600"/>
            <a:ext cx="1444625" cy="914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57" name="Object 13"/>
          <p:cNvGraphicFramePr>
            <a:graphicFrameLocks noChangeAspect="1"/>
          </p:cNvGraphicFramePr>
          <p:nvPr/>
        </p:nvGraphicFramePr>
        <p:xfrm>
          <a:off x="3581400" y="1752600"/>
          <a:ext cx="350520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Equation" r:id="rId11" imgW="1485720" imgH="215640" progId="Equation.3">
                  <p:embed/>
                </p:oleObj>
              </mc:Choice>
              <mc:Fallback>
                <p:oleObj name="Equation" r:id="rId11" imgW="14857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752600"/>
                        <a:ext cx="3505200" cy="50641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9" name="Object 15"/>
          <p:cNvGraphicFramePr>
            <a:graphicFrameLocks noChangeAspect="1"/>
          </p:cNvGraphicFramePr>
          <p:nvPr/>
        </p:nvGraphicFramePr>
        <p:xfrm>
          <a:off x="3886200" y="2514600"/>
          <a:ext cx="2971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Equation" r:id="rId13" imgW="1358640" imgH="177480" progId="Equation.3">
                  <p:embed/>
                </p:oleObj>
              </mc:Choice>
              <mc:Fallback>
                <p:oleObj name="Equation" r:id="rId13" imgW="13586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514600"/>
                        <a:ext cx="2971800" cy="4064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1" name="Object 17"/>
          <p:cNvGraphicFramePr>
            <a:graphicFrameLocks noChangeAspect="1"/>
          </p:cNvGraphicFramePr>
          <p:nvPr/>
        </p:nvGraphicFramePr>
        <p:xfrm>
          <a:off x="4114800" y="3124200"/>
          <a:ext cx="251460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Equation" r:id="rId15" imgW="1143000" imgH="177480" progId="Equation.3">
                  <p:embed/>
                </p:oleObj>
              </mc:Choice>
              <mc:Fallback>
                <p:oleObj name="Equation" r:id="rId15" imgW="11430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124200"/>
                        <a:ext cx="2514600" cy="45243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3" name="Object 19"/>
          <p:cNvGraphicFramePr>
            <a:graphicFrameLocks noChangeAspect="1"/>
          </p:cNvGraphicFramePr>
          <p:nvPr/>
        </p:nvGraphicFramePr>
        <p:xfrm>
          <a:off x="4343400" y="3733800"/>
          <a:ext cx="213360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Equation" r:id="rId17" imgW="914400" imgH="177480" progId="Equation.3">
                  <p:embed/>
                </p:oleObj>
              </mc:Choice>
              <mc:Fallback>
                <p:oleObj name="Equation" r:id="rId17" imgW="9144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733800"/>
                        <a:ext cx="2133600" cy="43973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5" name="Object 21"/>
          <p:cNvGraphicFramePr>
            <a:graphicFrameLocks noChangeAspect="1"/>
          </p:cNvGraphicFramePr>
          <p:nvPr/>
        </p:nvGraphicFramePr>
        <p:xfrm>
          <a:off x="4572000" y="4343400"/>
          <a:ext cx="16002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Equation" r:id="rId19" imgW="647640" imgH="177480" progId="Equation.3">
                  <p:embed/>
                </p:oleObj>
              </mc:Choice>
              <mc:Fallback>
                <p:oleObj name="Equation" r:id="rId19" imgW="6476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343400"/>
                        <a:ext cx="1600200" cy="4095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7" name="Object 23"/>
          <p:cNvGraphicFramePr>
            <a:graphicFrameLocks noChangeAspect="1"/>
          </p:cNvGraphicFramePr>
          <p:nvPr/>
        </p:nvGraphicFramePr>
        <p:xfrm>
          <a:off x="4876800" y="4876800"/>
          <a:ext cx="10668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Equation" r:id="rId21" imgW="545760" imgH="393480" progId="Equation.3">
                  <p:embed/>
                </p:oleObj>
              </mc:Choice>
              <mc:Fallback>
                <p:oleObj name="Equation" r:id="rId21" imgW="545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876800"/>
                        <a:ext cx="1066800" cy="7112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9" name="Object 25"/>
          <p:cNvGraphicFramePr>
            <a:graphicFrameLocks noChangeAspect="1"/>
          </p:cNvGraphicFramePr>
          <p:nvPr/>
        </p:nvGraphicFramePr>
        <p:xfrm>
          <a:off x="4876800" y="5715000"/>
          <a:ext cx="10668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Equation" r:id="rId23" imgW="482400" imgH="393480" progId="Equation.3">
                  <p:embed/>
                </p:oleObj>
              </mc:Choice>
              <mc:Fallback>
                <p:oleObj name="Equation" r:id="rId23" imgW="482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715000"/>
                        <a:ext cx="1066800" cy="7112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1" name="Oval 27"/>
          <p:cNvSpPr>
            <a:spLocks noChangeArrowheads="1"/>
          </p:cNvSpPr>
          <p:nvPr/>
        </p:nvSpPr>
        <p:spPr bwMode="auto">
          <a:xfrm>
            <a:off x="4572000" y="5562600"/>
            <a:ext cx="1752600" cy="10668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68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900" decel="1000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6" grpId="0" animBg="1"/>
      <p:bldP spid="617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915400" cy="2971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b="1" dirty="0" smtClean="0"/>
              <a:t>Solving Quadratic Equations (ones with x</a:t>
            </a:r>
            <a:r>
              <a:rPr lang="en-US" altLang="en-US" b="1" baseline="30000" dirty="0" smtClean="0"/>
              <a:t>2</a:t>
            </a:r>
            <a:r>
              <a:rPr lang="en-US" altLang="en-US" b="1" dirty="0" smtClean="0"/>
              <a:t>)</a:t>
            </a:r>
            <a:br>
              <a:rPr lang="en-US" altLang="en-US" b="1" dirty="0" smtClean="0"/>
            </a:br>
            <a:r>
              <a:rPr lang="en-US" altLang="en-US" b="1" dirty="0" smtClean="0"/>
              <a:t> </a:t>
            </a:r>
            <a:r>
              <a:rPr lang="en-US" altLang="en-US" dirty="0" smtClean="0"/>
              <a:t>This chart will help you to determine which method of factoring to use.</a:t>
            </a:r>
            <a:br>
              <a:rPr lang="en-US" altLang="en-US" dirty="0" smtClean="0"/>
            </a:br>
            <a:r>
              <a:rPr lang="en-US" altLang="en-US" dirty="0" smtClean="0"/>
              <a:t>    </a:t>
            </a:r>
            <a:r>
              <a:rPr lang="en-US" altLang="en-US" u="sng" dirty="0" smtClean="0"/>
              <a:t>Type</a:t>
            </a:r>
            <a:r>
              <a:rPr lang="en-US" altLang="en-US" dirty="0" smtClean="0"/>
              <a:t>		             </a:t>
            </a:r>
            <a:r>
              <a:rPr lang="en-US" altLang="en-US" u="sng" dirty="0" smtClean="0"/>
              <a:t>Number of Terms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276600"/>
            <a:ext cx="8382000" cy="2438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buFontTx/>
              <a:buNone/>
            </a:pPr>
            <a:r>
              <a:rPr lang="en-US" altLang="en-US" sz="4000" dirty="0" smtClean="0"/>
              <a:t>1.  GCF			                2 or more</a:t>
            </a:r>
          </a:p>
          <a:p>
            <a:pPr marL="742950" indent="-742950">
              <a:buFontTx/>
              <a:buAutoNum type="arabicPeriod" startAt="2"/>
            </a:pPr>
            <a:r>
              <a:rPr lang="en-US" altLang="en-US" sz="4000" dirty="0" smtClean="0"/>
              <a:t>Square root			         2</a:t>
            </a:r>
          </a:p>
          <a:p>
            <a:pPr marL="742950" indent="-742950">
              <a:buFontTx/>
              <a:buAutoNum type="arabicPeriod" startAt="2"/>
            </a:pPr>
            <a:r>
              <a:rPr lang="en-US" altLang="en-US" sz="4000" dirty="0" smtClean="0"/>
              <a:t>Trinomials 				  3</a:t>
            </a:r>
          </a:p>
          <a:p>
            <a:pPr>
              <a:buFontTx/>
              <a:buNone/>
            </a:pPr>
            <a:endParaRPr lang="en-US" altLang="en-US" sz="40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0337052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bg1">
                <a:gamma/>
                <a:tint val="0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tint val="0"/>
                <a:invGamma/>
              </a:scheme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915400" cy="2971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b="1" smtClean="0"/>
              <a:t>Factoring Chart</a:t>
            </a:r>
            <a:br>
              <a:rPr lang="en-US" altLang="en-US" b="1" smtClean="0"/>
            </a:br>
            <a:r>
              <a:rPr lang="en-US" altLang="en-US" smtClean="0"/>
              <a:t>This chart will help you to determine which method of factoring to use.</a:t>
            </a:r>
            <a:br>
              <a:rPr lang="en-US" altLang="en-US" smtClean="0"/>
            </a:br>
            <a:r>
              <a:rPr lang="en-US" altLang="en-US" smtClean="0"/>
              <a:t>    </a:t>
            </a:r>
            <a:r>
              <a:rPr lang="en-US" altLang="en-US" u="sng" smtClean="0"/>
              <a:t>Type</a:t>
            </a:r>
            <a:r>
              <a:rPr lang="en-US" altLang="en-US" smtClean="0"/>
              <a:t>		             </a:t>
            </a:r>
            <a:r>
              <a:rPr lang="en-US" altLang="en-US" u="sng" smtClean="0"/>
              <a:t>Number of Terms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276600"/>
            <a:ext cx="8382000" cy="2438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buFontTx/>
              <a:buNone/>
            </a:pPr>
            <a:r>
              <a:rPr lang="en-US" altLang="en-US" sz="4000" dirty="0" smtClean="0"/>
              <a:t>1.  GCF			                2 or more</a:t>
            </a:r>
          </a:p>
          <a:p>
            <a:pPr marL="742950" indent="-742950">
              <a:buFontTx/>
              <a:buAutoNum type="arabicPeriod" startAt="2"/>
            </a:pPr>
            <a:r>
              <a:rPr lang="en-US" altLang="en-US" sz="4000" dirty="0" smtClean="0"/>
              <a:t>Square root			         2</a:t>
            </a:r>
          </a:p>
          <a:p>
            <a:pPr marL="742950" indent="-742950">
              <a:buFontTx/>
              <a:buAutoNum type="arabicPeriod" startAt="2"/>
            </a:pPr>
            <a:r>
              <a:rPr lang="en-US" altLang="en-US" sz="4000" dirty="0" smtClean="0"/>
              <a:t>Trinomials 				  3</a:t>
            </a:r>
          </a:p>
          <a:p>
            <a:pPr>
              <a:buFontTx/>
              <a:buNone/>
            </a:pPr>
            <a:endParaRPr lang="en-US" altLang="en-US" sz="4000" dirty="0" smtClean="0"/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bg1">
                <a:gamma/>
                <a:tint val="0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tint val="0"/>
                <a:invGamma/>
              </a:scheme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15400" cy="914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b="1" dirty="0" smtClean="0"/>
              <a:t>Always look for a GCF first!</a:t>
            </a:r>
            <a:endParaRPr lang="en-US" altLang="en-US" u="sng" dirty="0" smtClean="0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762000" y="1447800"/>
            <a:ext cx="76200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42900" indent="-342900" algn="ctr">
              <a:spcBef>
                <a:spcPct val="20000"/>
              </a:spcBef>
            </a:pPr>
            <a:r>
              <a:rPr lang="en-US" altLang="en-US" sz="4000" dirty="0" smtClean="0"/>
              <a:t>A </a:t>
            </a:r>
            <a:r>
              <a:rPr lang="en-US" altLang="en-US" sz="4000" b="1" dirty="0" smtClean="0">
                <a:solidFill>
                  <a:schemeClr val="hlink"/>
                </a:solidFill>
              </a:rPr>
              <a:t>GCF </a:t>
            </a:r>
            <a:r>
              <a:rPr lang="en-US" altLang="en-US" sz="4000" dirty="0" smtClean="0"/>
              <a:t>is something EVERY term has in common</a:t>
            </a:r>
            <a:endParaRPr lang="en-US" altLang="en-US" sz="4000" baseline="30000" dirty="0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1905000" y="3276600"/>
            <a:ext cx="5562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600" b="1" u="sng" dirty="0" smtClean="0">
                <a:solidFill>
                  <a:srgbClr val="3333CC"/>
                </a:solidFill>
              </a:rPr>
              <a:t>Find the GCF</a:t>
            </a:r>
            <a:r>
              <a:rPr lang="en-US" altLang="en-US" sz="3600" dirty="0">
                <a:solidFill>
                  <a:srgbClr val="3333CC"/>
                </a:solidFill>
              </a:rPr>
              <a:t/>
            </a:r>
            <a:br>
              <a:rPr lang="en-US" altLang="en-US" sz="3600" dirty="0">
                <a:solidFill>
                  <a:srgbClr val="3333CC"/>
                </a:solidFill>
              </a:rPr>
            </a:br>
            <a:endParaRPr lang="en-US" sz="3600" dirty="0">
              <a:solidFill>
                <a:srgbClr val="3333CC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8354496"/>
              </p:ext>
            </p:extLst>
          </p:nvPr>
        </p:nvGraphicFramePr>
        <p:xfrm>
          <a:off x="3352800" y="4038600"/>
          <a:ext cx="2514600" cy="1947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5" imgW="901440" imgH="698400" progId="Equation.DSMT4">
                  <p:embed/>
                </p:oleObj>
              </mc:Choice>
              <mc:Fallback>
                <p:oleObj name="Equation" r:id="rId5" imgW="90144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52800" y="4038600"/>
                        <a:ext cx="2514600" cy="19479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build="p" autoUpdateAnimBg="0"/>
      <p:bldP spid="143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bg1">
                <a:gamma/>
                <a:tint val="0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tint val="0"/>
                <a:invGamma/>
              </a:scheme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2400"/>
            <a:ext cx="7772400" cy="1066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u="sng" dirty="0" smtClean="0"/>
              <a:t>Square Roots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609600" y="1295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143000"/>
            <a:ext cx="7772400" cy="4724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/>
            <a:r>
              <a:rPr lang="en-US" altLang="en-US" sz="4400" dirty="0" smtClean="0">
                <a:solidFill>
                  <a:schemeClr val="tx2"/>
                </a:solidFill>
              </a:rPr>
              <a:t>Use this if you only have an x</a:t>
            </a:r>
            <a:r>
              <a:rPr lang="en-US" altLang="en-US" sz="4400" baseline="30000" dirty="0" smtClean="0"/>
              <a:t>2</a:t>
            </a:r>
            <a:r>
              <a:rPr lang="en-US" altLang="en-US" sz="4400" dirty="0" smtClean="0">
                <a:solidFill>
                  <a:schemeClr val="tx2"/>
                </a:solidFill>
              </a:rPr>
              <a:t> and a constant term</a:t>
            </a:r>
          </a:p>
          <a:p>
            <a:pPr marL="342900" indent="-342900"/>
            <a:r>
              <a:rPr lang="en-US" altLang="en-US" sz="4400" dirty="0" smtClean="0">
                <a:solidFill>
                  <a:schemeClr val="tx2"/>
                </a:solidFill>
              </a:rPr>
              <a:t>Move the variable on the left side and the constants on the right side</a:t>
            </a:r>
          </a:p>
          <a:p>
            <a:pPr marL="342900" indent="-342900"/>
            <a:r>
              <a:rPr lang="en-US" altLang="en-US" sz="4400" dirty="0" smtClean="0">
                <a:solidFill>
                  <a:schemeClr val="tx2"/>
                </a:solidFill>
              </a:rPr>
              <a:t>Take the square root of each side (remember the      )</a:t>
            </a:r>
            <a:endParaRPr lang="en-US" altLang="en-US" sz="4000" dirty="0" smtClean="0">
              <a:solidFill>
                <a:schemeClr val="hlink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5902040"/>
              </p:ext>
            </p:extLst>
          </p:nvPr>
        </p:nvGraphicFramePr>
        <p:xfrm>
          <a:off x="5943600" y="5410200"/>
          <a:ext cx="685800" cy="914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6" imgW="139680" imgH="152280" progId="Equation.DSMT4">
                  <p:embed/>
                </p:oleObj>
              </mc:Choice>
              <mc:Fallback>
                <p:oleObj name="Equation" r:id="rId6" imgW="13968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943600" y="5410200"/>
                        <a:ext cx="685800" cy="9144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bg1">
                <a:gamma/>
                <a:tint val="0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tint val="0"/>
                <a:invGamma/>
              </a:scheme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2400"/>
            <a:ext cx="7772400" cy="1066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sz="4800" dirty="0" smtClean="0"/>
              <a:t>Factor and solve x</a:t>
            </a:r>
            <a:r>
              <a:rPr lang="en-US" altLang="en-US" sz="4800" baseline="30000" dirty="0" smtClean="0"/>
              <a:t>2</a:t>
            </a:r>
            <a:r>
              <a:rPr lang="en-US" altLang="en-US" sz="4800" dirty="0" smtClean="0"/>
              <a:t> – 25=0</a:t>
            </a: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609600" y="1295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15"/>
          <p:cNvSpPr>
            <a:spLocks noChangeArrowheads="1"/>
          </p:cNvSpPr>
          <p:nvPr/>
        </p:nvSpPr>
        <p:spPr bwMode="auto">
          <a:xfrm>
            <a:off x="3791120" y="3962400"/>
            <a:ext cx="140936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b="1" dirty="0" smtClean="0">
                <a:solidFill>
                  <a:schemeClr val="hlink"/>
                </a:solidFill>
              </a:rPr>
              <a:t>x=5,-5</a:t>
            </a:r>
            <a:endParaRPr lang="en-US" altLang="en-US" sz="3600" b="1" dirty="0">
              <a:solidFill>
                <a:schemeClr val="hlink"/>
              </a:solidFill>
            </a:endParaRPr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bg1">
                <a:gamma/>
                <a:tint val="0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tint val="0"/>
                <a:invGamma/>
              </a:scheme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2400"/>
            <a:ext cx="7772400" cy="1066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sz="4800" dirty="0" smtClean="0"/>
              <a:t>Factor and solve 16x</a:t>
            </a:r>
            <a:r>
              <a:rPr lang="en-US" altLang="en-US" sz="4800" baseline="30000" dirty="0" smtClean="0"/>
              <a:t>2</a:t>
            </a:r>
            <a:r>
              <a:rPr lang="en-US" altLang="en-US" sz="4800" dirty="0" smtClean="0"/>
              <a:t> – 9=0</a:t>
            </a: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609600" y="1295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5778954" y="6019800"/>
            <a:ext cx="224292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b="1" dirty="0" smtClean="0">
                <a:solidFill>
                  <a:schemeClr val="hlink"/>
                </a:solidFill>
              </a:rPr>
              <a:t>x= 3/4,-3/4</a:t>
            </a:r>
            <a:endParaRPr lang="en-US" altLang="en-US" sz="3600" b="1" dirty="0">
              <a:solidFill>
                <a:schemeClr val="hlink"/>
              </a:solidFill>
            </a:endParaRPr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8A0CDAA42E24E1D985A8E60568E3D2D"/>
  <p:tag name="SLIDETYPE" val="Q"/>
  <p:tag name="DEMOGRAPHIC" val="False"/>
  <p:tag name="SPEEDSCORING" val="False"/>
  <p:tag name="SLIDEORDER" val="2"/>
  <p:tag name="SLIDEGUID" val="4281735DA0FB4C7CA794C3C34465F69B"/>
  <p:tag name="VALUES" val="Incorrect¤Correct¤Incorrect¤Incorrect"/>
  <p:tag name="QUESTIONALIAS" val="Factor 18c2 + 8d2"/>
  <p:tag name="ANSWERSALIAS" val="prime¤2(9c2 + 4d2)¤2(3c – 2d)(3c + 2d)¤2(3c + 2d)(3c + 2d)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61"/>
  <p:tag name="FONTSIZE" val="32"/>
  <p:tag name="BULLETTYPE" val="ppBulletArabicPeriod"/>
  <p:tag name="ANSWERTEXT" val="prime&#10;2(9c2 + 4d2)&#10;2(3c – 2d)(3c + 2d)&#10;2(3c + 2d)(3c + 2d)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61"/>
  <p:tag name="FONTSIZE" val="32"/>
  <p:tag name="BULLETTYPE" val="ppBulletArabicPeriod"/>
  <p:tag name="ANSWERTEXT" val="prime&#10;2(9c2 + 4d2)&#10;2(3c – 2d)(3c + 2d)&#10;2(3c + 2d)(3c + 2d)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D49FFF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E6CDFF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A27C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FFCEBF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A27C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FFCEBF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8CF4EA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C5F8F3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8CF4EA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C5F8F3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8CF4EA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C5F8F3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000000"/>
    </a:dk1>
    <a:lt1>
      <a:srgbClr val="8CF4EA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C5F8F3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 (Mac OS 9):Microsoft Office 98:Templates:Blank Presentation</Template>
  <TotalTime>563</TotalTime>
  <Words>614</Words>
  <Application>Microsoft Office PowerPoint</Application>
  <PresentationFormat>On-screen Show (4:3)</PresentationFormat>
  <Paragraphs>111</Paragraphs>
  <Slides>17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Tahoma</vt:lpstr>
      <vt:lpstr>Times</vt:lpstr>
      <vt:lpstr>Blank Presentation</vt:lpstr>
      <vt:lpstr>iRespondQuestionMaster</vt:lpstr>
      <vt:lpstr>iRespondGraphMaster</vt:lpstr>
      <vt:lpstr>1_Blank Presentation</vt:lpstr>
      <vt:lpstr>Equation</vt:lpstr>
      <vt:lpstr>10.  Solving Equations Review </vt:lpstr>
      <vt:lpstr>Steps to Solving Linear Equations</vt:lpstr>
      <vt:lpstr>Example:  Solve for the variable.</vt:lpstr>
      <vt:lpstr>Solving Quadratic Equations (ones with x2)  This chart will help you to determine which method of factoring to use.     Type               Number of Terms</vt:lpstr>
      <vt:lpstr>Factoring Chart This chart will help you to determine which method of factoring to use.     Type               Number of Terms</vt:lpstr>
      <vt:lpstr>Always look for a GCF first!</vt:lpstr>
      <vt:lpstr>Square Roots</vt:lpstr>
      <vt:lpstr>Factor and solve x2 – 25=0</vt:lpstr>
      <vt:lpstr>Factor and solve 16x2 – 9=0</vt:lpstr>
      <vt:lpstr>Factor and solve 36x-49x3 = 0</vt:lpstr>
      <vt:lpstr>Solve</vt:lpstr>
      <vt:lpstr>Factor and solve 50x + 7x2 = 0</vt:lpstr>
      <vt:lpstr>Factoring Trinomials</vt:lpstr>
      <vt:lpstr>PowerPoint Presentation</vt:lpstr>
      <vt:lpstr>PowerPoint Presentation</vt:lpstr>
      <vt:lpstr>PowerPoint Presentation</vt:lpstr>
      <vt:lpstr>PowerPoint Presentation</vt:lpstr>
    </vt:vector>
  </TitlesOfParts>
  <Company>HCPS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 Difference of Squares</dc:title>
  <dc:creator>Skip Tyler</dc:creator>
  <cp:lastModifiedBy>Carol Houston</cp:lastModifiedBy>
  <cp:revision>41</cp:revision>
  <dcterms:created xsi:type="dcterms:W3CDTF">2002-02-28T14:21:16Z</dcterms:created>
  <dcterms:modified xsi:type="dcterms:W3CDTF">2016-02-23T15:48:12Z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