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1" r:id="rId4"/>
    <p:sldId id="258" r:id="rId5"/>
    <p:sldId id="260" r:id="rId6"/>
    <p:sldId id="274" r:id="rId7"/>
    <p:sldId id="259" r:id="rId8"/>
    <p:sldId id="306" r:id="rId9"/>
    <p:sldId id="262" r:id="rId10"/>
    <p:sldId id="307" r:id="rId11"/>
    <p:sldId id="263" r:id="rId12"/>
    <p:sldId id="308" r:id="rId13"/>
    <p:sldId id="30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/>
    <p:restoredTop sz="94633"/>
  </p:normalViewPr>
  <p:slideViewPr>
    <p:cSldViewPr snapToGrid="0" snapToObjects="1">
      <p:cViewPr varScale="1">
        <p:scale>
          <a:sx n="96" d="100"/>
          <a:sy n="96" d="100"/>
        </p:scale>
        <p:origin x="4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2/4/20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image" Target="../media/image2.jp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45EC-CFEE-104D-95FD-DCF116B4E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Angles &amp; Their Measure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DAE55-1B16-9C44-95B5-04E6652AB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</p:spTree>
    <p:extLst>
      <p:ext uri="{BB962C8B-B14F-4D97-AF65-F5344CB8AC3E}">
        <p14:creationId xmlns:p14="http://schemas.microsoft.com/office/powerpoint/2010/main" val="179741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369F77-95CF-9E44-A2E9-EB703571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angle is complementary/supplementary to?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F64726-DC5A-344C-9DBD-D00020775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Complementary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F258D1-6AC1-5B4D-95B9-FABCAC5838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AutoNum type="arabicParenR" startAt="17"/>
            </a:pPr>
            <a:r>
              <a:rPr lang="en-US" dirty="0"/>
              <a:t>   36º		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54º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 startAt="19"/>
            </a:pPr>
            <a:r>
              <a:rPr lang="en-US" dirty="0"/>
              <a:t>   𝛑/5		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3𝛑/10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425B17-07B8-7143-B1D2-2DD2DE4C5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Supplementary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D5DDC2-0230-D840-8343-21CEB0FF06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AutoNum type="arabicParenR" startAt="21"/>
            </a:pPr>
            <a:r>
              <a:rPr lang="en-US" dirty="0"/>
              <a:t>110º		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70º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 startAt="23"/>
            </a:pPr>
            <a:r>
              <a:rPr lang="en-US" dirty="0"/>
              <a:t>3𝛑/4		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>
                <a:solidFill>
                  <a:srgbClr val="FF0000"/>
                </a:solidFill>
              </a:rPr>
              <a:t>𝛑/4</a:t>
            </a:r>
          </a:p>
        </p:txBody>
      </p:sp>
    </p:spTree>
    <p:extLst>
      <p:ext uri="{BB962C8B-B14F-4D97-AF65-F5344CB8AC3E}">
        <p14:creationId xmlns:p14="http://schemas.microsoft.com/office/powerpoint/2010/main" val="9418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AD7BFB-3C3F-5A4C-9116-81631981F9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3009" y="643468"/>
            <a:ext cx="5329048" cy="5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DCB1E-7D93-414E-8CFE-8B4EDD91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Reference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ACD27-E2E6-A241-867B-C23760EE6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337" y="2184036"/>
            <a:ext cx="2888439" cy="38696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A reference angle is the </a:t>
            </a:r>
            <a:r>
              <a:rPr lang="en-US" sz="2400" b="1" i="1" u="sng" dirty="0">
                <a:solidFill>
                  <a:schemeClr val="bg1"/>
                </a:solidFill>
              </a:rPr>
              <a:t>acute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i="1" u="sng" dirty="0">
                <a:solidFill>
                  <a:schemeClr val="bg1"/>
                </a:solidFill>
              </a:rPr>
              <a:t>angle</a:t>
            </a:r>
            <a:r>
              <a:rPr lang="en-US" sz="2400" dirty="0">
                <a:solidFill>
                  <a:schemeClr val="bg1"/>
                </a:solidFill>
              </a:rPr>
              <a:t> that an angle makes with the x-axis.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The reference angle is </a:t>
            </a:r>
            <a:r>
              <a:rPr lang="en-US" sz="2400" b="1" i="1" u="sng" dirty="0">
                <a:solidFill>
                  <a:schemeClr val="bg1"/>
                </a:solidFill>
              </a:rPr>
              <a:t>always positive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5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04DD62-D1A2-E34F-8CFC-841EC9F6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1192230"/>
          </a:xfrm>
        </p:spPr>
        <p:txBody>
          <a:bodyPr/>
          <a:lstStyle/>
          <a:p>
            <a:r>
              <a:rPr lang="en-US" sz="4400" cap="none" dirty="0"/>
              <a:t>Find The Reference Angle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AB57D5-ACC9-3648-9484-7298AAEFE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4" y="3286539"/>
            <a:ext cx="9070848" cy="1852723"/>
          </a:xfrm>
        </p:spPr>
        <p:txBody>
          <a:bodyPr/>
          <a:lstStyle/>
          <a:p>
            <a:pPr algn="l"/>
            <a:r>
              <a:rPr lang="en-US" dirty="0"/>
              <a:t>25)   -230º				 27)    -7𝛑/9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DF498E-333F-1F4F-B92B-E7937A1D7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913" y="3167728"/>
            <a:ext cx="1923116" cy="2090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FB1E81-F2C8-284A-82EC-7FC0A459B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336" y="3167728"/>
            <a:ext cx="1710481" cy="21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1708" y="2091263"/>
            <a:ext cx="9068586" cy="943485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chemeClr val="tx1"/>
                </a:solidFill>
              </a:rPr>
              <a:t>TOD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2100" y="2902226"/>
            <a:ext cx="9070848" cy="2237038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400" b="1" u="sng" dirty="0"/>
              <a:t>321</a:t>
            </a:r>
          </a:p>
          <a:p>
            <a:pPr lvl="1" algn="r" eaLnBrk="1" hangingPunct="1"/>
            <a:r>
              <a:rPr lang="en-US" sz="2400" dirty="0"/>
              <a:t>Write 3 new things you learned</a:t>
            </a:r>
          </a:p>
          <a:p>
            <a:pPr lvl="1" algn="r" eaLnBrk="1" hangingPunct="1"/>
            <a:r>
              <a:rPr lang="en-US" sz="2400" dirty="0"/>
              <a:t>Write 2 vocabulary words with their meaning</a:t>
            </a:r>
          </a:p>
          <a:p>
            <a:pPr lvl="1" algn="r" eaLnBrk="1" hangingPunct="1"/>
            <a:r>
              <a:rPr lang="en-US" sz="2400" dirty="0"/>
              <a:t>Write 1 thing you don’t understand</a:t>
            </a: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5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8F0B5-4DF4-5044-A88B-2E38F424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Initial Side, Terminal Side, &amp; Standard Position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B73E6-D4BE-5F4C-9031-99F030B6F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/>
              <a:t>Initial side </a:t>
            </a:r>
            <a:r>
              <a:rPr lang="en-US" sz="2400" dirty="0"/>
              <a:t>– start side of angle</a:t>
            </a:r>
          </a:p>
          <a:p>
            <a:r>
              <a:rPr lang="en-US" sz="2400" b="1" dirty="0"/>
              <a:t>Terminal side </a:t>
            </a:r>
            <a:r>
              <a:rPr lang="en-US" sz="2400" dirty="0"/>
              <a:t>– end side of angle</a:t>
            </a:r>
          </a:p>
          <a:p>
            <a:r>
              <a:rPr lang="en-US" sz="2400" b="1" dirty="0"/>
              <a:t>Standard position </a:t>
            </a:r>
            <a:r>
              <a:rPr lang="en-US" sz="2400" dirty="0"/>
              <a:t>– An angle whose initial side is on the positive x-axis.</a:t>
            </a:r>
          </a:p>
          <a:p>
            <a:pPr lvl="1"/>
            <a:r>
              <a:rPr lang="en-US" sz="2200" dirty="0"/>
              <a:t>What would a non-example be?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DFCDC31-B765-4A40-B497-B33209E495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9528" y="1799678"/>
            <a:ext cx="3318836" cy="325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77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8DBB9-8AB2-AC4F-A11D-DD332ABE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Radians &amp; Degrees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D0F855A-98FA-41E5-8976-787A8690E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493706-A3B2-4593-A398-29AC3D7A2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DCF1D-3F7D-4691-B400-C60B485F2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5445"/>
            <a:ext cx="3616369" cy="524449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5DF148-4A15-4748-B009-AD37C9DC92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4673" y="2201365"/>
            <a:ext cx="3000193" cy="24526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F185-7369-B042-95E0-65DAED8EB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7873" y="2679192"/>
            <a:ext cx="5447251" cy="32918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Angle measures can also be expressed in radians or degrees.</a:t>
            </a:r>
          </a:p>
          <a:p>
            <a:r>
              <a:rPr lang="en-US" dirty="0"/>
              <a:t>A radian is the ratio of the length of an arc to its radius</a:t>
            </a:r>
          </a:p>
          <a:p>
            <a:r>
              <a:rPr lang="en-US" dirty="0"/>
              <a:t>Radians can take 2 forms – an exact answer and an approximate decimal answer</a:t>
            </a:r>
          </a:p>
          <a:p>
            <a:r>
              <a:rPr lang="en-US" dirty="0"/>
              <a:t>The exact answer has a     in it and it is the usual way to see radians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4724-6B74-9448-8BFA-E17330AA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Positive Angles &amp; Negative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E310-8381-3742-A68D-8685CB32D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/>
          <a:p>
            <a:r>
              <a:rPr lang="en-US" b="1" dirty="0"/>
              <a:t>Positive Angle </a:t>
            </a:r>
            <a:r>
              <a:rPr lang="en-US" dirty="0"/>
              <a:t>– an angle in standard position that rotates counterclockwise.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35DD9-1223-3B42-8E53-DD105AAB91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Negative Angle </a:t>
            </a:r>
            <a:r>
              <a:rPr lang="en-US" dirty="0"/>
              <a:t>– an angle in standard position that rotates clockwise.</a:t>
            </a:r>
          </a:p>
          <a:p>
            <a:endParaRPr lang="en-US" dirty="0"/>
          </a:p>
        </p:txBody>
      </p:sp>
      <p:pic>
        <p:nvPicPr>
          <p:cNvPr id="5" name="Picture 4" descr="[image]">
            <a:extLst>
              <a:ext uri="{FF2B5EF4-FFF2-40B4-BE49-F238E27FC236}">
                <a16:creationId xmlns:a16="http://schemas.microsoft.com/office/drawing/2014/main" id="{EFEF8F51-D37A-444A-8FBB-5372437E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13" y="2791233"/>
            <a:ext cx="2994991" cy="32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6">
            <a:extLst>
              <a:ext uri="{FF2B5EF4-FFF2-40B4-BE49-F238E27FC236}">
                <a16:creationId xmlns:a16="http://schemas.microsoft.com/office/drawing/2014/main" id="{47452612-247F-AF48-8373-18D4486255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95061" y="3101009"/>
            <a:ext cx="1205948" cy="13260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EED7F1F7-DF68-CF4C-B04B-3C48FB76D9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1009" y="4427051"/>
            <a:ext cx="1245704" cy="132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1698B-1FFD-3C4A-9990-64BC444E1E58}"/>
              </a:ext>
            </a:extLst>
          </p:cNvPr>
          <p:cNvSpPr/>
          <p:nvPr/>
        </p:nvSpPr>
        <p:spPr>
          <a:xfrm>
            <a:off x="2796207" y="4045156"/>
            <a:ext cx="702366" cy="786384"/>
          </a:xfrm>
          <a:prstGeom prst="arc">
            <a:avLst>
              <a:gd name="adj1" fmla="val 13533756"/>
              <a:gd name="adj2" fmla="val 21366122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[image]">
            <a:extLst>
              <a:ext uri="{FF2B5EF4-FFF2-40B4-BE49-F238E27FC236}">
                <a16:creationId xmlns:a16="http://schemas.microsoft.com/office/drawing/2014/main" id="{60A964D5-1C79-D649-A9F9-8FAE4A7AE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70" y="2791233"/>
            <a:ext cx="3164833" cy="32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Line 6">
            <a:extLst>
              <a:ext uri="{FF2B5EF4-FFF2-40B4-BE49-F238E27FC236}">
                <a16:creationId xmlns:a16="http://schemas.microsoft.com/office/drawing/2014/main" id="{6B73E0BD-0790-B646-A065-F87666CE8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41704" y="4440303"/>
            <a:ext cx="1255086" cy="1297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468AFE8E-1A5B-B643-93BA-3DB66069B4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6790" y="4427051"/>
            <a:ext cx="1289332" cy="265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E753B34-C3E0-ED4C-BA20-A35F57E5363B}"/>
              </a:ext>
            </a:extLst>
          </p:cNvPr>
          <p:cNvSpPr/>
          <p:nvPr/>
        </p:nvSpPr>
        <p:spPr>
          <a:xfrm rot="8124107">
            <a:off x="8223687" y="4060363"/>
            <a:ext cx="702366" cy="786384"/>
          </a:xfrm>
          <a:prstGeom prst="arc">
            <a:avLst>
              <a:gd name="adj1" fmla="val 13533756"/>
              <a:gd name="adj2" fmla="val 21366122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8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[image]">
            <a:extLst>
              <a:ext uri="{FF2B5EF4-FFF2-40B4-BE49-F238E27FC236}">
                <a16:creationId xmlns:a16="http://schemas.microsoft.com/office/drawing/2014/main" id="{3FF6105A-0C3A-4945-8CC5-54803D31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32" y="643468"/>
            <a:ext cx="5410202" cy="5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4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25B00-B046-3248-ABB5-DA638DC4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Quadrants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E5C1F61F-C781-D74D-8E87-D0FFB3510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4170382"/>
            <a:ext cx="179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51FF"/>
                </a:solidFill>
              </a:rPr>
              <a:t>Quadrant III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19F8C72E-BF0B-2B49-AFFA-BFF920837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002" y="2072201"/>
            <a:ext cx="162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51FF"/>
                </a:solidFill>
              </a:rPr>
              <a:t>Quadrant I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55A6FCE5-5A35-1A4C-B9AE-CC20EFAC8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2074334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51FF"/>
                </a:solidFill>
              </a:rPr>
              <a:t>Quadrant II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9D3FC9CA-F189-FF41-9413-3F781B02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011" y="4147738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51FF"/>
                </a:solidFill>
              </a:rPr>
              <a:t>Quadrant IV</a:t>
            </a:r>
          </a:p>
        </p:txBody>
      </p:sp>
      <p:graphicFrame>
        <p:nvGraphicFramePr>
          <p:cNvPr id="19" name="Object 9">
            <a:extLst>
              <a:ext uri="{FF2B5EF4-FFF2-40B4-BE49-F238E27FC236}">
                <a16:creationId xmlns:a16="http://schemas.microsoft.com/office/drawing/2014/main" id="{BEBDEF16-2A00-A249-AB11-DCF2C5CAC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682338"/>
              </p:ext>
            </p:extLst>
          </p:nvPr>
        </p:nvGraphicFramePr>
        <p:xfrm>
          <a:off x="7389893" y="230820"/>
          <a:ext cx="13128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5" imgW="672808" imgH="228501" progId="Equation.DSMT4">
                  <p:embed/>
                </p:oleObj>
              </mc:Choice>
              <mc:Fallback>
                <p:oleObj name="Equation" r:id="rId5" imgW="672808" imgH="228501" progId="Equation.DSMT4">
                  <p:embed/>
                  <p:pic>
                    <p:nvPicPr>
                      <p:cNvPr id="92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93" y="230820"/>
                        <a:ext cx="13128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0D91920B-2556-6147-9A7E-4ABA26837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850032"/>
              </p:ext>
            </p:extLst>
          </p:nvPr>
        </p:nvGraphicFramePr>
        <p:xfrm>
          <a:off x="7389893" y="6113173"/>
          <a:ext cx="13128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7" imgW="672808" imgH="228501" progId="Equation.DSMT4">
                  <p:embed/>
                </p:oleObj>
              </mc:Choice>
              <mc:Fallback>
                <p:oleObj name="Equation" r:id="rId7" imgW="672808" imgH="228501" progId="Equation.DSMT4">
                  <p:embed/>
                  <p:pic>
                    <p:nvPicPr>
                      <p:cNvPr id="92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93" y="6113173"/>
                        <a:ext cx="13128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>
            <a:extLst>
              <a:ext uri="{FF2B5EF4-FFF2-40B4-BE49-F238E27FC236}">
                <a16:creationId xmlns:a16="http://schemas.microsoft.com/office/drawing/2014/main" id="{ABC21449-D4CB-5F4A-A73F-143AA6E15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685459"/>
              </p:ext>
            </p:extLst>
          </p:nvPr>
        </p:nvGraphicFramePr>
        <p:xfrm>
          <a:off x="10812634" y="3125525"/>
          <a:ext cx="9906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9" imgW="508000" imgH="228600" progId="Equation.DSMT4">
                  <p:embed/>
                </p:oleObj>
              </mc:Choice>
              <mc:Fallback>
                <p:oleObj name="Equation" r:id="rId9" imgW="508000" imgH="228600" progId="Equation.DSMT4">
                  <p:embed/>
                  <p:pic>
                    <p:nvPicPr>
                      <p:cNvPr id="92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2634" y="3125525"/>
                        <a:ext cx="9906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>
            <a:extLst>
              <a:ext uri="{FF2B5EF4-FFF2-40B4-BE49-F238E27FC236}">
                <a16:creationId xmlns:a16="http://schemas.microsoft.com/office/drawing/2014/main" id="{5927BCE2-949D-0F43-8813-B91A9BAF2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315138"/>
              </p:ext>
            </p:extLst>
          </p:nvPr>
        </p:nvGraphicFramePr>
        <p:xfrm>
          <a:off x="4190835" y="3125525"/>
          <a:ext cx="14366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11" imgW="736600" imgH="228600" progId="Equation.DSMT4">
                  <p:embed/>
                </p:oleObj>
              </mc:Choice>
              <mc:Fallback>
                <p:oleObj name="Equation" r:id="rId11" imgW="736600" imgH="228600" progId="Equation.DSMT4">
                  <p:embed/>
                  <p:pic>
                    <p:nvPicPr>
                      <p:cNvPr id="92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835" y="3125525"/>
                        <a:ext cx="14366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F975779-0572-3D4D-BC25-C2D5AC98A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To find out what quadrant an angle is in…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bg1"/>
                </a:solidFill>
              </a:rPr>
              <a:t> - Make a negative angle positive by adding 360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 or 2</a:t>
            </a:r>
            <a:r>
              <a:rPr lang="el-GR" dirty="0">
                <a:solidFill>
                  <a:schemeClr val="bg1"/>
                </a:solidFill>
              </a:rPr>
              <a:t>π</a:t>
            </a:r>
            <a:r>
              <a:rPr lang="en-US" dirty="0">
                <a:solidFill>
                  <a:schemeClr val="bg1"/>
                </a:solidFill>
              </a:rPr>
              <a:t> (may need to do multiple times)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 If angle is bigger than 360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 or 2</a:t>
            </a:r>
            <a:r>
              <a:rPr lang="el-GR" dirty="0">
                <a:solidFill>
                  <a:schemeClr val="bg1"/>
                </a:solidFill>
              </a:rPr>
              <a:t>π</a:t>
            </a:r>
            <a:r>
              <a:rPr lang="en-US" dirty="0">
                <a:solidFill>
                  <a:schemeClr val="bg1"/>
                </a:solidFill>
              </a:rPr>
              <a:t>, make it smaller by subtracting 360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 or 2</a:t>
            </a:r>
            <a:r>
              <a:rPr lang="el-GR" dirty="0">
                <a:solidFill>
                  <a:schemeClr val="bg1"/>
                </a:solidFill>
              </a:rPr>
              <a:t>π</a:t>
            </a:r>
            <a:r>
              <a:rPr lang="en-US" dirty="0">
                <a:solidFill>
                  <a:schemeClr val="bg1"/>
                </a:solidFill>
              </a:rPr>
              <a:t> (may need to do multiple times)</a:t>
            </a:r>
          </a:p>
        </p:txBody>
      </p:sp>
    </p:spTree>
    <p:extLst>
      <p:ext uri="{BB962C8B-B14F-4D97-AF65-F5344CB8AC3E}">
        <p14:creationId xmlns:p14="http://schemas.microsoft.com/office/powerpoint/2010/main" val="14877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pPr eaLnBrk="1" hangingPunct="1"/>
            <a:r>
              <a:rPr lang="en-US" cap="none">
                <a:solidFill>
                  <a:schemeClr val="tx1">
                    <a:lumMod val="75000"/>
                    <a:lumOff val="25000"/>
                  </a:schemeClr>
                </a:solidFill>
              </a:rPr>
              <a:t>What Quadrant Is It In (And Sketch)?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DF5AF-C12D-F743-8806-12B1E07F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   220º	 		2)    -340º 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5)   31𝛑/9		 	6)    -7𝛑/12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D52368-13C8-D545-B1B1-034C77786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568" y="4297560"/>
            <a:ext cx="1718453" cy="1689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8CE77-0963-8A40-80CA-207CD921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259" y="2514600"/>
            <a:ext cx="1697482" cy="1716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DB01C-485D-624E-8DA2-952CBC4D2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866" y="2398245"/>
            <a:ext cx="1714155" cy="1753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D233D9-0825-4A4F-9789-4D0055CC9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7259" y="4343395"/>
            <a:ext cx="1729016" cy="174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2D2E3CE-DE3C-F34F-BD85-5FC92F9B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967" y="643468"/>
            <a:ext cx="5857131" cy="5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74E29-9D14-324E-8655-ADE62E52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Coterminal Angles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DCB923-BF47-0D41-BE0C-A7402E10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Angles that have the same terminal side.</a:t>
            </a: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You add or subtract multiples of 360</a:t>
            </a:r>
            <a:r>
              <a:rPr lang="en-US" sz="2400" baseline="30000" dirty="0">
                <a:solidFill>
                  <a:schemeClr val="bg1"/>
                </a:solidFill>
              </a:rPr>
              <a:t>o</a:t>
            </a:r>
            <a:r>
              <a:rPr lang="en-US" sz="2400" dirty="0">
                <a:solidFill>
                  <a:schemeClr val="bg1"/>
                </a:solidFill>
              </a:rPr>
              <a:t> (or 2</a:t>
            </a:r>
            <a:r>
              <a:rPr lang="el-GR" sz="2400" dirty="0">
                <a:solidFill>
                  <a:schemeClr val="bg1"/>
                </a:solidFill>
              </a:rPr>
              <a:t>π</a:t>
            </a:r>
            <a:r>
              <a:rPr lang="en-US" sz="2400" dirty="0">
                <a:solidFill>
                  <a:schemeClr val="bg1"/>
                </a:solidFill>
              </a:rPr>
              <a:t>) to find coterminal angles.</a:t>
            </a: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2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0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247" name="Rectangle 76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US" sz="3600" dirty="0"/>
              <a:t>Find a positive and negative coterminal angle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DF5AF-C12D-F743-8806-12B1E07F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9)   -60º		10)   310º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300; -420 		670; -50</a:t>
            </a:r>
          </a:p>
          <a:p>
            <a:pPr marL="342900" indent="-342900">
              <a:buAutoNum type="arabicPeriod" startAt="9"/>
            </a:pPr>
            <a:endParaRPr lang="en-US" sz="2400" dirty="0"/>
          </a:p>
          <a:p>
            <a:pPr marL="342900" indent="-342900">
              <a:buAutoNum type="arabicPeriod" startAt="9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13)   3𝛑/16		14)   -4𝛑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35𝛑/16; -29𝛑/16 </a:t>
            </a: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2𝛑; -6𝛑</a:t>
            </a:r>
          </a:p>
        </p:txBody>
      </p:sp>
      <p:cxnSp>
        <p:nvCxnSpPr>
          <p:cNvPr id="10248" name="Straight Connector 78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680D-2D76-F844-951E-6703B2D8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Complementary Angles &amp; Supplementary Angles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7FEBC-409C-CB4F-B5F4-71108C9DCE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Complementary angles </a:t>
            </a:r>
            <a:r>
              <a:rPr lang="en-US" dirty="0"/>
              <a:t>add up to 90</a:t>
            </a:r>
            <a:r>
              <a:rPr lang="en-US" baseline="46000" dirty="0"/>
              <a:t>o </a:t>
            </a:r>
            <a:r>
              <a:rPr lang="en-US" dirty="0"/>
              <a:t>(or </a:t>
            </a:r>
            <a:r>
              <a:rPr lang="el-GR" dirty="0"/>
              <a:t>π</a:t>
            </a:r>
            <a:r>
              <a:rPr lang="en-US" dirty="0"/>
              <a:t>/2 for radians).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CB123C-8DA2-BE4D-BCF4-7C997CA163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Supplementary angles </a:t>
            </a:r>
            <a:r>
              <a:rPr lang="en-US" dirty="0"/>
              <a:t>add up to 180</a:t>
            </a:r>
            <a:r>
              <a:rPr lang="en-US" baseline="46000" dirty="0"/>
              <a:t>o </a:t>
            </a:r>
            <a:r>
              <a:rPr lang="en-US" dirty="0"/>
              <a:t>(or </a:t>
            </a:r>
            <a:r>
              <a:rPr lang="el-GR" dirty="0"/>
              <a:t>π</a:t>
            </a:r>
            <a:r>
              <a:rPr lang="en-US" dirty="0"/>
              <a:t> for radians)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E2217-BC5C-684E-ACA2-0A685775F1EA}"/>
              </a:ext>
            </a:extLst>
          </p:cNvPr>
          <p:cNvSpPr/>
          <p:nvPr/>
        </p:nvSpPr>
        <p:spPr>
          <a:xfrm>
            <a:off x="1687664" y="2994991"/>
            <a:ext cx="3513151" cy="28571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FFCC47-B890-8247-B73B-D071E40A56B5}"/>
              </a:ext>
            </a:extLst>
          </p:cNvPr>
          <p:cNvCxnSpPr>
            <a:cxnSpLocks/>
          </p:cNvCxnSpPr>
          <p:nvPr/>
        </p:nvCxnSpPr>
        <p:spPr>
          <a:xfrm flipV="1">
            <a:off x="2345635" y="3498574"/>
            <a:ext cx="13252" cy="172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3EDD05-CFDA-434D-89DD-A3AA967B13AC}"/>
              </a:ext>
            </a:extLst>
          </p:cNvPr>
          <p:cNvCxnSpPr>
            <a:cxnSpLocks/>
          </p:cNvCxnSpPr>
          <p:nvPr/>
        </p:nvCxnSpPr>
        <p:spPr>
          <a:xfrm>
            <a:off x="2358887" y="5234609"/>
            <a:ext cx="2107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EC7695-7458-7941-A862-18198F98CC9E}"/>
              </a:ext>
            </a:extLst>
          </p:cNvPr>
          <p:cNvCxnSpPr/>
          <p:nvPr/>
        </p:nvCxnSpPr>
        <p:spPr>
          <a:xfrm flipV="1">
            <a:off x="2358887" y="3790122"/>
            <a:ext cx="1934817" cy="1431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77F96B96-9715-AA43-A567-B023DE86F313}"/>
              </a:ext>
            </a:extLst>
          </p:cNvPr>
          <p:cNvSpPr/>
          <p:nvPr/>
        </p:nvSpPr>
        <p:spPr>
          <a:xfrm>
            <a:off x="1964800" y="4830417"/>
            <a:ext cx="788173" cy="80838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89AFA9-CFDB-3646-B1E5-15C7A692058F}"/>
              </a:ext>
            </a:extLst>
          </p:cNvPr>
          <p:cNvSpPr txBox="1"/>
          <p:nvPr/>
        </p:nvSpPr>
        <p:spPr>
          <a:xfrm>
            <a:off x="2423159" y="4461085"/>
            <a:ext cx="26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EBD018-95B3-D84C-8E42-07373333547E}"/>
              </a:ext>
            </a:extLst>
          </p:cNvPr>
          <p:cNvSpPr txBox="1"/>
          <p:nvPr/>
        </p:nvSpPr>
        <p:spPr>
          <a:xfrm>
            <a:off x="2881519" y="4852026"/>
            <a:ext cx="26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973257-B9AA-BE41-94E2-AFED092667AB}"/>
              </a:ext>
            </a:extLst>
          </p:cNvPr>
          <p:cNvSpPr txBox="1"/>
          <p:nvPr/>
        </p:nvSpPr>
        <p:spPr>
          <a:xfrm>
            <a:off x="2274653" y="5358719"/>
            <a:ext cx="219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+ B = 90</a:t>
            </a:r>
            <a:r>
              <a:rPr lang="en-US" baseline="30000" dirty="0"/>
              <a:t>∘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D42475-0999-8847-A3D6-C304EADB839C}"/>
              </a:ext>
            </a:extLst>
          </p:cNvPr>
          <p:cNvSpPr/>
          <p:nvPr/>
        </p:nvSpPr>
        <p:spPr>
          <a:xfrm>
            <a:off x="6991184" y="2994990"/>
            <a:ext cx="3513151" cy="28571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42CC6C-DADB-1247-BF62-050EE95F646C}"/>
              </a:ext>
            </a:extLst>
          </p:cNvPr>
          <p:cNvCxnSpPr>
            <a:cxnSpLocks/>
          </p:cNvCxnSpPr>
          <p:nvPr/>
        </p:nvCxnSpPr>
        <p:spPr>
          <a:xfrm>
            <a:off x="7449046" y="5234608"/>
            <a:ext cx="25974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A45BDA-F2C3-9847-8D72-DAEDCED3EA65}"/>
              </a:ext>
            </a:extLst>
          </p:cNvPr>
          <p:cNvCxnSpPr>
            <a:cxnSpLocks/>
          </p:cNvCxnSpPr>
          <p:nvPr/>
        </p:nvCxnSpPr>
        <p:spPr>
          <a:xfrm flipV="1">
            <a:off x="8612919" y="3992891"/>
            <a:ext cx="968403" cy="123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99B429A4-CEDB-0145-AD20-1EB7F88BBCA6}"/>
              </a:ext>
            </a:extLst>
          </p:cNvPr>
          <p:cNvSpPr/>
          <p:nvPr/>
        </p:nvSpPr>
        <p:spPr>
          <a:xfrm>
            <a:off x="8370818" y="5036692"/>
            <a:ext cx="484201" cy="390941"/>
          </a:xfrm>
          <a:prstGeom prst="arc">
            <a:avLst>
              <a:gd name="adj1" fmla="val 10524353"/>
              <a:gd name="adj2" fmla="val 3555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39BC09-680E-3346-95B3-8C2E33E23630}"/>
              </a:ext>
            </a:extLst>
          </p:cNvPr>
          <p:cNvSpPr txBox="1"/>
          <p:nvPr/>
        </p:nvSpPr>
        <p:spPr>
          <a:xfrm>
            <a:off x="8855019" y="4873636"/>
            <a:ext cx="30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7C02FC-73D0-4040-9CDC-15B6523019A6}"/>
              </a:ext>
            </a:extLst>
          </p:cNvPr>
          <p:cNvSpPr txBox="1"/>
          <p:nvPr/>
        </p:nvSpPr>
        <p:spPr>
          <a:xfrm>
            <a:off x="8217549" y="4719217"/>
            <a:ext cx="30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761282-FA87-944F-9887-D9FAF73CD614}"/>
              </a:ext>
            </a:extLst>
          </p:cNvPr>
          <p:cNvSpPr txBox="1"/>
          <p:nvPr/>
        </p:nvSpPr>
        <p:spPr>
          <a:xfrm>
            <a:off x="7652094" y="5365213"/>
            <a:ext cx="219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+ B = 180</a:t>
            </a:r>
            <a:r>
              <a:rPr lang="en-US" baseline="30000" dirty="0"/>
              <a:t>∘</a:t>
            </a:r>
          </a:p>
        </p:txBody>
      </p:sp>
    </p:spTree>
    <p:extLst>
      <p:ext uri="{BB962C8B-B14F-4D97-AF65-F5344CB8AC3E}">
        <p14:creationId xmlns:p14="http://schemas.microsoft.com/office/powerpoint/2010/main" val="1115186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{C832EB38-0F5C-1D4E-BCC1-11D7A52312B8}tf10001067</Template>
  <TotalTime>1948</TotalTime>
  <Words>479</Words>
  <Application>Microsoft Macintosh PowerPoint</Application>
  <PresentationFormat>Widescreen</PresentationFormat>
  <Paragraphs>74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Garamond</vt:lpstr>
      <vt:lpstr>Savon</vt:lpstr>
      <vt:lpstr>Equation</vt:lpstr>
      <vt:lpstr>Angles &amp; Their Measure </vt:lpstr>
      <vt:lpstr>Initial Side, Terminal Side, &amp; Standard Position</vt:lpstr>
      <vt:lpstr>Radians &amp; Degrees</vt:lpstr>
      <vt:lpstr>Positive Angles &amp; Negative Angles</vt:lpstr>
      <vt:lpstr>Quadrants</vt:lpstr>
      <vt:lpstr>What Quadrant Is It In (And Sketch)?</vt:lpstr>
      <vt:lpstr>Coterminal Angles</vt:lpstr>
      <vt:lpstr>Find a positive and negative coterminal angle</vt:lpstr>
      <vt:lpstr>Complementary Angles &amp; Supplementary Angles</vt:lpstr>
      <vt:lpstr>What angle is complementary/supplementary to?</vt:lpstr>
      <vt:lpstr>Reference Angles</vt:lpstr>
      <vt:lpstr>Find The Reference Angle</vt:lpstr>
      <vt:lpstr>TOD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Angles &amp; Their Measure </dc:title>
  <dc:creator>Meliah Powell</dc:creator>
  <cp:lastModifiedBy>Meliah Powell</cp:lastModifiedBy>
  <cp:revision>35</cp:revision>
  <dcterms:created xsi:type="dcterms:W3CDTF">2020-02-04T17:52:48Z</dcterms:created>
  <dcterms:modified xsi:type="dcterms:W3CDTF">2020-02-06T02:21:16Z</dcterms:modified>
</cp:coreProperties>
</file>