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8" r:id="rId4"/>
    <p:sldId id="259" r:id="rId5"/>
    <p:sldId id="260" r:id="rId6"/>
    <p:sldId id="261" r:id="rId7"/>
    <p:sldId id="262" r:id="rId8"/>
    <p:sldId id="263" r:id="rId9"/>
    <p:sldId id="264" r:id="rId10"/>
    <p:sldId id="265" r:id="rId11"/>
    <p:sldId id="266" r:id="rId12"/>
    <p:sldId id="287" r:id="rId13"/>
    <p:sldId id="267" r:id="rId14"/>
    <p:sldId id="268" r:id="rId15"/>
    <p:sldId id="288" r:id="rId16"/>
    <p:sldId id="269" r:id="rId17"/>
    <p:sldId id="272" r:id="rId18"/>
    <p:sldId id="277"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Rounded MT Bold" panose="020F0704030504030204" pitchFamily="34" charset="0"/>
        <a:ea typeface="+mn-ea"/>
        <a:cs typeface="+mn-cs"/>
      </a:defRPr>
    </a:lvl1pPr>
    <a:lvl2pPr marL="457200" algn="l" rtl="0" fontAlgn="base">
      <a:spcBef>
        <a:spcPct val="0"/>
      </a:spcBef>
      <a:spcAft>
        <a:spcPct val="0"/>
      </a:spcAft>
      <a:defRPr sz="2400" kern="1200">
        <a:solidFill>
          <a:schemeClr val="tx1"/>
        </a:solidFill>
        <a:latin typeface="Arial Rounded MT Bold" panose="020F0704030504030204" pitchFamily="34" charset="0"/>
        <a:ea typeface="+mn-ea"/>
        <a:cs typeface="+mn-cs"/>
      </a:defRPr>
    </a:lvl2pPr>
    <a:lvl3pPr marL="914400" algn="l" rtl="0" fontAlgn="base">
      <a:spcBef>
        <a:spcPct val="0"/>
      </a:spcBef>
      <a:spcAft>
        <a:spcPct val="0"/>
      </a:spcAft>
      <a:defRPr sz="2400" kern="1200">
        <a:solidFill>
          <a:schemeClr val="tx1"/>
        </a:solidFill>
        <a:latin typeface="Arial Rounded MT Bold" panose="020F0704030504030204" pitchFamily="34" charset="0"/>
        <a:ea typeface="+mn-ea"/>
        <a:cs typeface="+mn-cs"/>
      </a:defRPr>
    </a:lvl3pPr>
    <a:lvl4pPr marL="1371600" algn="l" rtl="0" fontAlgn="base">
      <a:spcBef>
        <a:spcPct val="0"/>
      </a:spcBef>
      <a:spcAft>
        <a:spcPct val="0"/>
      </a:spcAft>
      <a:defRPr sz="2400" kern="1200">
        <a:solidFill>
          <a:schemeClr val="tx1"/>
        </a:solidFill>
        <a:latin typeface="Arial Rounded MT Bold" panose="020F0704030504030204" pitchFamily="34" charset="0"/>
        <a:ea typeface="+mn-ea"/>
        <a:cs typeface="+mn-cs"/>
      </a:defRPr>
    </a:lvl4pPr>
    <a:lvl5pPr marL="1828800" algn="l" rtl="0" fontAlgn="base">
      <a:spcBef>
        <a:spcPct val="0"/>
      </a:spcBef>
      <a:spcAft>
        <a:spcPct val="0"/>
      </a:spcAft>
      <a:defRPr sz="2400" kern="1200">
        <a:solidFill>
          <a:schemeClr val="tx1"/>
        </a:solidFill>
        <a:latin typeface="Arial Rounded MT Bold" panose="020F0704030504030204" pitchFamily="34" charset="0"/>
        <a:ea typeface="+mn-ea"/>
        <a:cs typeface="+mn-cs"/>
      </a:defRPr>
    </a:lvl5pPr>
    <a:lvl6pPr marL="2286000" algn="l" defTabSz="914400" rtl="0" eaLnBrk="1" latinLnBrk="0" hangingPunct="1">
      <a:defRPr sz="2400" kern="1200">
        <a:solidFill>
          <a:schemeClr val="tx1"/>
        </a:solidFill>
        <a:latin typeface="Arial Rounded MT Bold" panose="020F0704030504030204" pitchFamily="34" charset="0"/>
        <a:ea typeface="+mn-ea"/>
        <a:cs typeface="+mn-cs"/>
      </a:defRPr>
    </a:lvl6pPr>
    <a:lvl7pPr marL="2743200" algn="l" defTabSz="914400" rtl="0" eaLnBrk="1" latinLnBrk="0" hangingPunct="1">
      <a:defRPr sz="2400" kern="1200">
        <a:solidFill>
          <a:schemeClr val="tx1"/>
        </a:solidFill>
        <a:latin typeface="Arial Rounded MT Bold" panose="020F0704030504030204" pitchFamily="34" charset="0"/>
        <a:ea typeface="+mn-ea"/>
        <a:cs typeface="+mn-cs"/>
      </a:defRPr>
    </a:lvl7pPr>
    <a:lvl8pPr marL="3200400" algn="l" defTabSz="914400" rtl="0" eaLnBrk="1" latinLnBrk="0" hangingPunct="1">
      <a:defRPr sz="2400" kern="1200">
        <a:solidFill>
          <a:schemeClr val="tx1"/>
        </a:solidFill>
        <a:latin typeface="Arial Rounded MT Bold" panose="020F0704030504030204" pitchFamily="34" charset="0"/>
        <a:ea typeface="+mn-ea"/>
        <a:cs typeface="+mn-cs"/>
      </a:defRPr>
    </a:lvl8pPr>
    <a:lvl9pPr marL="3657600" algn="l" defTabSz="914400" rtl="0" eaLnBrk="1" latinLnBrk="0" hangingPunct="1">
      <a:defRPr sz="2400" kern="1200">
        <a:solidFill>
          <a:schemeClr val="tx1"/>
        </a:solidFill>
        <a:latin typeface="Arial Rounded MT Bold" panose="020F07040305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varScale="1">
        <p:scale>
          <a:sx n="75" d="100"/>
          <a:sy n="75" d="100"/>
        </p:scale>
        <p:origin x="10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5" Type="http://schemas.openxmlformats.org/officeDocument/2006/relationships/image" Target="../media/image42.wmf"/><Relationship Id="rId4"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418E1C-A02F-4CAF-A2CD-B84FBBD96B26}" type="slidenum">
              <a:rPr lang="en-US" altLang="en-US"/>
              <a:pPr/>
              <a:t>‹#›</a:t>
            </a:fld>
            <a:endParaRPr lang="en-US" altLang="en-US"/>
          </a:p>
        </p:txBody>
      </p:sp>
    </p:spTree>
    <p:extLst>
      <p:ext uri="{BB962C8B-B14F-4D97-AF65-F5344CB8AC3E}">
        <p14:creationId xmlns:p14="http://schemas.microsoft.com/office/powerpoint/2010/main" val="235326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4BDF6F-2861-489E-9B03-B41C839F8044}" type="slidenum">
              <a:rPr lang="en-US" altLang="en-US"/>
              <a:pPr/>
              <a:t>‹#›</a:t>
            </a:fld>
            <a:endParaRPr lang="en-US" altLang="en-US"/>
          </a:p>
        </p:txBody>
      </p:sp>
    </p:spTree>
    <p:extLst>
      <p:ext uri="{BB962C8B-B14F-4D97-AF65-F5344CB8AC3E}">
        <p14:creationId xmlns:p14="http://schemas.microsoft.com/office/powerpoint/2010/main" val="384149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90E1A14-60A8-4BDD-9A72-3917E47B6745}" type="slidenum">
              <a:rPr lang="en-US" altLang="en-US"/>
              <a:pPr/>
              <a:t>‹#›</a:t>
            </a:fld>
            <a:endParaRPr lang="en-US" altLang="en-US"/>
          </a:p>
        </p:txBody>
      </p:sp>
    </p:spTree>
    <p:extLst>
      <p:ext uri="{BB962C8B-B14F-4D97-AF65-F5344CB8AC3E}">
        <p14:creationId xmlns:p14="http://schemas.microsoft.com/office/powerpoint/2010/main" val="62701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D70370-0484-4753-A09D-2B151B2C80E4}" type="slidenum">
              <a:rPr lang="en-US" altLang="en-US"/>
              <a:pPr/>
              <a:t>‹#›</a:t>
            </a:fld>
            <a:endParaRPr lang="en-US" altLang="en-US"/>
          </a:p>
        </p:txBody>
      </p:sp>
    </p:spTree>
    <p:extLst>
      <p:ext uri="{BB962C8B-B14F-4D97-AF65-F5344CB8AC3E}">
        <p14:creationId xmlns:p14="http://schemas.microsoft.com/office/powerpoint/2010/main" val="129833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4AF03E5-A9ED-493A-A63D-4A36E1051238}" type="slidenum">
              <a:rPr lang="en-US" altLang="en-US"/>
              <a:pPr/>
              <a:t>‹#›</a:t>
            </a:fld>
            <a:endParaRPr lang="en-US" altLang="en-US"/>
          </a:p>
        </p:txBody>
      </p:sp>
    </p:spTree>
    <p:extLst>
      <p:ext uri="{BB962C8B-B14F-4D97-AF65-F5344CB8AC3E}">
        <p14:creationId xmlns:p14="http://schemas.microsoft.com/office/powerpoint/2010/main" val="111818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40D0D76-B30F-4B13-AFDB-1D9C8DD9BC02}" type="slidenum">
              <a:rPr lang="en-US" altLang="en-US"/>
              <a:pPr/>
              <a:t>‹#›</a:t>
            </a:fld>
            <a:endParaRPr lang="en-US" altLang="en-US"/>
          </a:p>
        </p:txBody>
      </p:sp>
    </p:spTree>
    <p:extLst>
      <p:ext uri="{BB962C8B-B14F-4D97-AF65-F5344CB8AC3E}">
        <p14:creationId xmlns:p14="http://schemas.microsoft.com/office/powerpoint/2010/main" val="371164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DDEB48C-5794-49C4-A6A4-ADD45051BE61}" type="slidenum">
              <a:rPr lang="en-US" altLang="en-US"/>
              <a:pPr/>
              <a:t>‹#›</a:t>
            </a:fld>
            <a:endParaRPr lang="en-US" altLang="en-US"/>
          </a:p>
        </p:txBody>
      </p:sp>
    </p:spTree>
    <p:extLst>
      <p:ext uri="{BB962C8B-B14F-4D97-AF65-F5344CB8AC3E}">
        <p14:creationId xmlns:p14="http://schemas.microsoft.com/office/powerpoint/2010/main" val="221257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E50A3B8-21BF-45BF-9A00-7CCD15094639}" type="slidenum">
              <a:rPr lang="en-US" altLang="en-US"/>
              <a:pPr/>
              <a:t>‹#›</a:t>
            </a:fld>
            <a:endParaRPr lang="en-US" altLang="en-US"/>
          </a:p>
        </p:txBody>
      </p:sp>
    </p:spTree>
    <p:extLst>
      <p:ext uri="{BB962C8B-B14F-4D97-AF65-F5344CB8AC3E}">
        <p14:creationId xmlns:p14="http://schemas.microsoft.com/office/powerpoint/2010/main" val="201971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9518469-C832-48F1-8C64-7E4540BF2564}" type="slidenum">
              <a:rPr lang="en-US" altLang="en-US"/>
              <a:pPr/>
              <a:t>‹#›</a:t>
            </a:fld>
            <a:endParaRPr lang="en-US" altLang="en-US"/>
          </a:p>
        </p:txBody>
      </p:sp>
    </p:spTree>
    <p:extLst>
      <p:ext uri="{BB962C8B-B14F-4D97-AF65-F5344CB8AC3E}">
        <p14:creationId xmlns:p14="http://schemas.microsoft.com/office/powerpoint/2010/main" val="83001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061F6B2-FF4A-42D1-B9C7-D58EAB19122C}" type="slidenum">
              <a:rPr lang="en-US" altLang="en-US"/>
              <a:pPr/>
              <a:t>‹#›</a:t>
            </a:fld>
            <a:endParaRPr lang="en-US" altLang="en-US"/>
          </a:p>
        </p:txBody>
      </p:sp>
    </p:spTree>
    <p:extLst>
      <p:ext uri="{BB962C8B-B14F-4D97-AF65-F5344CB8AC3E}">
        <p14:creationId xmlns:p14="http://schemas.microsoft.com/office/powerpoint/2010/main" val="341818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4B492D4-085B-40A4-B03D-DA54F7ED351B}" type="slidenum">
              <a:rPr lang="en-US" altLang="en-US"/>
              <a:pPr/>
              <a:t>‹#›</a:t>
            </a:fld>
            <a:endParaRPr lang="en-US" altLang="en-US"/>
          </a:p>
        </p:txBody>
      </p:sp>
    </p:spTree>
    <p:extLst>
      <p:ext uri="{BB962C8B-B14F-4D97-AF65-F5344CB8AC3E}">
        <p14:creationId xmlns:p14="http://schemas.microsoft.com/office/powerpoint/2010/main" val="424498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DCDD681D-AC1B-4850-8665-250E9ABD6A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1.wmf"/><Relationship Id="rId11" Type="http://schemas.openxmlformats.org/officeDocument/2006/relationships/image" Target="../media/image24.wmf"/><Relationship Id="rId5" Type="http://schemas.openxmlformats.org/officeDocument/2006/relationships/oleObject" Target="../embeddings/oleObject13.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5.wmf"/></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30.wmf"/><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28.wmf"/><Relationship Id="rId4"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36.wmf"/><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3.wmf"/><Relationship Id="rId5" Type="http://schemas.openxmlformats.org/officeDocument/2006/relationships/oleObject" Target="../embeddings/oleObject19.bin"/><Relationship Id="rId10" Type="http://schemas.openxmlformats.org/officeDocument/2006/relationships/image" Target="../media/image35.wmf"/><Relationship Id="rId4" Type="http://schemas.openxmlformats.org/officeDocument/2006/relationships/image" Target="../media/image37.wmf"/><Relationship Id="rId9"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9.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2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4.wmf"/><Relationship Id="rId5" Type="http://schemas.openxmlformats.org/officeDocument/2006/relationships/oleObject" Target="../embeddings/oleObject29.bin"/><Relationship Id="rId4" Type="http://schemas.openxmlformats.org/officeDocument/2006/relationships/image" Target="../media/image4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4.bin"/><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 Id="rId9" Type="http://schemas.openxmlformats.org/officeDocument/2006/relationships/image" Target="../media/image10.wmf"/></Relationships>
</file>

<file path=ppt/slides/_rels/slide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7.wmf"/><Relationship Id="rId5" Type="http://schemas.openxmlformats.org/officeDocument/2006/relationships/oleObject" Target="../embeddings/oleObject9.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981200" y="914400"/>
            <a:ext cx="5181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solidFill>
                  <a:srgbClr val="FF0000"/>
                </a:solidFill>
              </a:rPr>
              <a:t>9.  Inverse Trig Functions</a:t>
            </a:r>
          </a:p>
        </p:txBody>
      </p:sp>
      <p:sp>
        <p:nvSpPr>
          <p:cNvPr id="2052" name="Text Box 4"/>
          <p:cNvSpPr txBox="1">
            <a:spLocks noChangeArrowheads="1"/>
          </p:cNvSpPr>
          <p:nvPr/>
        </p:nvSpPr>
        <p:spPr bwMode="auto">
          <a:xfrm>
            <a:off x="990600" y="4999038"/>
            <a:ext cx="7543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en-US" dirty="0"/>
          </a:p>
        </p:txBody>
      </p:sp>
      <p:pic>
        <p:nvPicPr>
          <p:cNvPr id="43012" name="Picture 4" descr="http://www.regentsprep.org/regents/math/algtrig/att8/inversepic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068" y="1981200"/>
            <a:ext cx="3508864" cy="34795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381000" y="1524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Note how each point on the original graph gets “reflected” onto the graph of the inverse.</a:t>
            </a:r>
          </a:p>
        </p:txBody>
      </p:sp>
      <p:graphicFrame>
        <p:nvGraphicFramePr>
          <p:cNvPr id="12293" name="Object 5"/>
          <p:cNvGraphicFramePr>
            <a:graphicFrameLocks noChangeAspect="1"/>
          </p:cNvGraphicFramePr>
          <p:nvPr/>
        </p:nvGraphicFramePr>
        <p:xfrm>
          <a:off x="609600" y="990600"/>
          <a:ext cx="1600200" cy="696913"/>
        </p:xfrm>
        <a:graphic>
          <a:graphicData uri="http://schemas.openxmlformats.org/presentationml/2006/ole">
            <mc:AlternateContent xmlns:mc="http://schemas.openxmlformats.org/markup-compatibility/2006">
              <mc:Choice xmlns:v="urn:schemas-microsoft-com:vml" Requires="v">
                <p:oleObj spid="_x0000_s12346" name="Equation" r:id="rId3" imgW="990360" imgH="431640" progId="Equation.3">
                  <p:embed/>
                </p:oleObj>
              </mc:Choice>
              <mc:Fallback>
                <p:oleObj name="Equation" r:id="rId3" imgW="990360" imgH="4316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990600"/>
                        <a:ext cx="1600200"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5" name="Object 7"/>
          <p:cNvGraphicFramePr>
            <a:graphicFrameLocks noChangeAspect="1"/>
          </p:cNvGraphicFramePr>
          <p:nvPr/>
        </p:nvGraphicFramePr>
        <p:xfrm>
          <a:off x="381000" y="1828800"/>
          <a:ext cx="2174875" cy="820738"/>
        </p:xfrm>
        <a:graphic>
          <a:graphicData uri="http://schemas.openxmlformats.org/presentationml/2006/ole">
            <mc:AlternateContent xmlns:mc="http://schemas.openxmlformats.org/markup-compatibility/2006">
              <mc:Choice xmlns:v="urn:schemas-microsoft-com:vml" Requires="v">
                <p:oleObj spid="_x0000_s12347" name="Equation" r:id="rId5" imgW="1346040" imgH="507960" progId="Equation.3">
                  <p:embed/>
                </p:oleObj>
              </mc:Choice>
              <mc:Fallback>
                <p:oleObj name="Equation" r:id="rId5" imgW="1346040" imgH="50796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828800"/>
                        <a:ext cx="2174875" cy="820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7" name="Object 9"/>
          <p:cNvGraphicFramePr>
            <a:graphicFrameLocks noChangeAspect="1"/>
          </p:cNvGraphicFramePr>
          <p:nvPr/>
        </p:nvGraphicFramePr>
        <p:xfrm>
          <a:off x="381000" y="2895600"/>
          <a:ext cx="2195513" cy="820738"/>
        </p:xfrm>
        <a:graphic>
          <a:graphicData uri="http://schemas.openxmlformats.org/presentationml/2006/ole">
            <mc:AlternateContent xmlns:mc="http://schemas.openxmlformats.org/markup-compatibility/2006">
              <mc:Choice xmlns:v="urn:schemas-microsoft-com:vml" Requires="v">
                <p:oleObj spid="_x0000_s12348" name="Equation" r:id="rId7" imgW="1358640" imgH="507960" progId="Equation.3">
                  <p:embed/>
                </p:oleObj>
              </mc:Choice>
              <mc:Fallback>
                <p:oleObj name="Equation" r:id="rId7" imgW="1358640" imgH="50796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95600"/>
                        <a:ext cx="2195513" cy="820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9" name="Text Box 11"/>
          <p:cNvSpPr txBox="1">
            <a:spLocks noChangeArrowheads="1"/>
          </p:cNvSpPr>
          <p:nvPr/>
        </p:nvSpPr>
        <p:spPr bwMode="auto">
          <a:xfrm>
            <a:off x="533400" y="40386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etc.</a:t>
            </a:r>
          </a:p>
        </p:txBody>
      </p:sp>
      <p:sp>
        <p:nvSpPr>
          <p:cNvPr id="12306" name="Text Box 18"/>
          <p:cNvSpPr txBox="1">
            <a:spLocks noChangeArrowheads="1"/>
          </p:cNvSpPr>
          <p:nvPr/>
        </p:nvSpPr>
        <p:spPr bwMode="auto">
          <a:xfrm>
            <a:off x="381000" y="4724400"/>
            <a:ext cx="2514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You will see the inverse listed as both:</a:t>
            </a:r>
          </a:p>
        </p:txBody>
      </p:sp>
      <p:graphicFrame>
        <p:nvGraphicFramePr>
          <p:cNvPr id="12307" name="Object 19"/>
          <p:cNvGraphicFramePr>
            <a:graphicFrameLocks noChangeAspect="1"/>
          </p:cNvGraphicFramePr>
          <p:nvPr/>
        </p:nvGraphicFramePr>
        <p:xfrm>
          <a:off x="533400" y="5943600"/>
          <a:ext cx="3276600" cy="531813"/>
        </p:xfrm>
        <a:graphic>
          <a:graphicData uri="http://schemas.openxmlformats.org/presentationml/2006/ole">
            <mc:AlternateContent xmlns:mc="http://schemas.openxmlformats.org/markup-compatibility/2006">
              <mc:Choice xmlns:v="urn:schemas-microsoft-com:vml" Requires="v">
                <p:oleObj spid="_x0000_s12349" name="Equation" r:id="rId9" imgW="1409400" imgH="228600" progId="Equation.3">
                  <p:embed/>
                </p:oleObj>
              </mc:Choice>
              <mc:Fallback>
                <p:oleObj name="Equation" r:id="rId9" imgW="1409400" imgH="228600" progId="Equation.3">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5943600"/>
                        <a:ext cx="327660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2301"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0" y="1143000"/>
            <a:ext cx="5827713" cy="541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2" name="Line 14"/>
          <p:cNvSpPr>
            <a:spLocks noChangeShapeType="1"/>
          </p:cNvSpPr>
          <p:nvPr/>
        </p:nvSpPr>
        <p:spPr bwMode="auto">
          <a:xfrm flipH="1" flipV="1">
            <a:off x="7848600" y="1219200"/>
            <a:ext cx="9144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Line 15"/>
          <p:cNvSpPr>
            <a:spLocks noChangeShapeType="1"/>
          </p:cNvSpPr>
          <p:nvPr/>
        </p:nvSpPr>
        <p:spPr bwMode="auto">
          <a:xfrm flipH="1" flipV="1">
            <a:off x="7543800" y="2133600"/>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4" name="Line 16"/>
          <p:cNvSpPr>
            <a:spLocks noChangeShapeType="1"/>
          </p:cNvSpPr>
          <p:nvPr/>
        </p:nvSpPr>
        <p:spPr bwMode="auto">
          <a:xfrm flipH="1" flipV="1">
            <a:off x="7239000" y="2514600"/>
            <a:ext cx="152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8" name="Line 20"/>
          <p:cNvSpPr>
            <a:spLocks noChangeShapeType="1"/>
          </p:cNvSpPr>
          <p:nvPr/>
        </p:nvSpPr>
        <p:spPr bwMode="auto">
          <a:xfrm flipV="1">
            <a:off x="3657600" y="1447800"/>
            <a:ext cx="4953000" cy="44958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additive="base">
                                        <p:cTn id="7" dur="500" fill="hold"/>
                                        <p:tgtEl>
                                          <p:spTgt spid="12293"/>
                                        </p:tgtEl>
                                        <p:attrNameLst>
                                          <p:attrName>ppt_x</p:attrName>
                                        </p:attrNameLst>
                                      </p:cBhvr>
                                      <p:tavLst>
                                        <p:tav tm="0">
                                          <p:val>
                                            <p:strVal val="0-#ppt_w/2"/>
                                          </p:val>
                                        </p:tav>
                                        <p:tav tm="100000">
                                          <p:val>
                                            <p:strVal val="#ppt_x"/>
                                          </p:val>
                                        </p:tav>
                                      </p:tavLst>
                                    </p:anim>
                                    <p:anim calcmode="lin" valueType="num">
                                      <p:cBhvr additive="base">
                                        <p:cTn id="8"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302"/>
                                        </p:tgtEl>
                                        <p:attrNameLst>
                                          <p:attrName>style.visibility</p:attrName>
                                        </p:attrNameLst>
                                      </p:cBhvr>
                                      <p:to>
                                        <p:strVal val="visible"/>
                                      </p:to>
                                    </p:set>
                                    <p:anim calcmode="lin" valueType="num">
                                      <p:cBhvr additive="base">
                                        <p:cTn id="13" dur="500" fill="hold"/>
                                        <p:tgtEl>
                                          <p:spTgt spid="12302"/>
                                        </p:tgtEl>
                                        <p:attrNameLst>
                                          <p:attrName>ppt_x</p:attrName>
                                        </p:attrNameLst>
                                      </p:cBhvr>
                                      <p:tavLst>
                                        <p:tav tm="0">
                                          <p:val>
                                            <p:strVal val="1+#ppt_w/2"/>
                                          </p:val>
                                        </p:tav>
                                        <p:tav tm="100000">
                                          <p:val>
                                            <p:strVal val="#ppt_x"/>
                                          </p:val>
                                        </p:tav>
                                      </p:tavLst>
                                    </p:anim>
                                    <p:anim calcmode="lin" valueType="num">
                                      <p:cBhvr additive="base">
                                        <p:cTn id="14" dur="500" fill="hold"/>
                                        <p:tgtEl>
                                          <p:spTgt spid="1230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295"/>
                                        </p:tgtEl>
                                        <p:attrNameLst>
                                          <p:attrName>style.visibility</p:attrName>
                                        </p:attrNameLst>
                                      </p:cBhvr>
                                      <p:to>
                                        <p:strVal val="visible"/>
                                      </p:to>
                                    </p:set>
                                    <p:anim calcmode="lin" valueType="num">
                                      <p:cBhvr additive="base">
                                        <p:cTn id="19" dur="500" fill="hold"/>
                                        <p:tgtEl>
                                          <p:spTgt spid="12295"/>
                                        </p:tgtEl>
                                        <p:attrNameLst>
                                          <p:attrName>ppt_x</p:attrName>
                                        </p:attrNameLst>
                                      </p:cBhvr>
                                      <p:tavLst>
                                        <p:tav tm="0">
                                          <p:val>
                                            <p:strVal val="0-#ppt_w/2"/>
                                          </p:val>
                                        </p:tav>
                                        <p:tav tm="100000">
                                          <p:val>
                                            <p:strVal val="#ppt_x"/>
                                          </p:val>
                                        </p:tav>
                                      </p:tavLst>
                                    </p:anim>
                                    <p:anim calcmode="lin" valueType="num">
                                      <p:cBhvr additive="base">
                                        <p:cTn id="20" dur="500" fill="hold"/>
                                        <p:tgtEl>
                                          <p:spTgt spid="1229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303"/>
                                        </p:tgtEl>
                                        <p:attrNameLst>
                                          <p:attrName>style.visibility</p:attrName>
                                        </p:attrNameLst>
                                      </p:cBhvr>
                                      <p:to>
                                        <p:strVal val="visible"/>
                                      </p:to>
                                    </p:set>
                                    <p:anim calcmode="lin" valueType="num">
                                      <p:cBhvr additive="base">
                                        <p:cTn id="25" dur="500" fill="hold"/>
                                        <p:tgtEl>
                                          <p:spTgt spid="12303"/>
                                        </p:tgtEl>
                                        <p:attrNameLst>
                                          <p:attrName>ppt_x</p:attrName>
                                        </p:attrNameLst>
                                      </p:cBhvr>
                                      <p:tavLst>
                                        <p:tav tm="0">
                                          <p:val>
                                            <p:strVal val="1+#ppt_w/2"/>
                                          </p:val>
                                        </p:tav>
                                        <p:tav tm="100000">
                                          <p:val>
                                            <p:strVal val="#ppt_x"/>
                                          </p:val>
                                        </p:tav>
                                      </p:tavLst>
                                    </p:anim>
                                    <p:anim calcmode="lin" valueType="num">
                                      <p:cBhvr additive="base">
                                        <p:cTn id="26" dur="500" fill="hold"/>
                                        <p:tgtEl>
                                          <p:spTgt spid="1230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2297"/>
                                        </p:tgtEl>
                                        <p:attrNameLst>
                                          <p:attrName>style.visibility</p:attrName>
                                        </p:attrNameLst>
                                      </p:cBhvr>
                                      <p:to>
                                        <p:strVal val="visible"/>
                                      </p:to>
                                    </p:set>
                                    <p:anim calcmode="lin" valueType="num">
                                      <p:cBhvr additive="base">
                                        <p:cTn id="31" dur="500" fill="hold"/>
                                        <p:tgtEl>
                                          <p:spTgt spid="12297"/>
                                        </p:tgtEl>
                                        <p:attrNameLst>
                                          <p:attrName>ppt_x</p:attrName>
                                        </p:attrNameLst>
                                      </p:cBhvr>
                                      <p:tavLst>
                                        <p:tav tm="0">
                                          <p:val>
                                            <p:strVal val="0-#ppt_w/2"/>
                                          </p:val>
                                        </p:tav>
                                        <p:tav tm="100000">
                                          <p:val>
                                            <p:strVal val="#ppt_x"/>
                                          </p:val>
                                        </p:tav>
                                      </p:tavLst>
                                    </p:anim>
                                    <p:anim calcmode="lin" valueType="num">
                                      <p:cBhvr additive="base">
                                        <p:cTn id="32" dur="500" fill="hold"/>
                                        <p:tgtEl>
                                          <p:spTgt spid="1229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304"/>
                                        </p:tgtEl>
                                        <p:attrNameLst>
                                          <p:attrName>style.visibility</p:attrName>
                                        </p:attrNameLst>
                                      </p:cBhvr>
                                      <p:to>
                                        <p:strVal val="visible"/>
                                      </p:to>
                                    </p:set>
                                    <p:anim calcmode="lin" valueType="num">
                                      <p:cBhvr additive="base">
                                        <p:cTn id="37" dur="500" fill="hold"/>
                                        <p:tgtEl>
                                          <p:spTgt spid="12304"/>
                                        </p:tgtEl>
                                        <p:attrNameLst>
                                          <p:attrName>ppt_x</p:attrName>
                                        </p:attrNameLst>
                                      </p:cBhvr>
                                      <p:tavLst>
                                        <p:tav tm="0">
                                          <p:val>
                                            <p:strVal val="1+#ppt_w/2"/>
                                          </p:val>
                                        </p:tav>
                                        <p:tav tm="100000">
                                          <p:val>
                                            <p:strVal val="#ppt_x"/>
                                          </p:val>
                                        </p:tav>
                                      </p:tavLst>
                                    </p:anim>
                                    <p:anim calcmode="lin" valueType="num">
                                      <p:cBhvr additive="base">
                                        <p:cTn id="38" dur="500" fill="hold"/>
                                        <p:tgtEl>
                                          <p:spTgt spid="1230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99"/>
                                        </p:tgtEl>
                                        <p:attrNameLst>
                                          <p:attrName>style.visibility</p:attrName>
                                        </p:attrNameLst>
                                      </p:cBhvr>
                                      <p:to>
                                        <p:strVal val="visible"/>
                                      </p:to>
                                    </p:set>
                                    <p:anim calcmode="lin" valueType="num">
                                      <p:cBhvr additive="base">
                                        <p:cTn id="43" dur="500" fill="hold"/>
                                        <p:tgtEl>
                                          <p:spTgt spid="12299"/>
                                        </p:tgtEl>
                                        <p:attrNameLst>
                                          <p:attrName>ppt_x</p:attrName>
                                        </p:attrNameLst>
                                      </p:cBhvr>
                                      <p:tavLst>
                                        <p:tav tm="0">
                                          <p:val>
                                            <p:strVal val="0-#ppt_w/2"/>
                                          </p:val>
                                        </p:tav>
                                        <p:tav tm="100000">
                                          <p:val>
                                            <p:strVal val="#ppt_x"/>
                                          </p:val>
                                        </p:tav>
                                      </p:tavLst>
                                    </p:anim>
                                    <p:anim calcmode="lin" valueType="num">
                                      <p:cBhvr additive="base">
                                        <p:cTn id="44" dur="500" fill="hold"/>
                                        <p:tgtEl>
                                          <p:spTgt spid="12299"/>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306"/>
                                        </p:tgtEl>
                                        <p:attrNameLst>
                                          <p:attrName>style.visibility</p:attrName>
                                        </p:attrNameLst>
                                      </p:cBhvr>
                                      <p:to>
                                        <p:strVal val="visible"/>
                                      </p:to>
                                    </p:set>
                                    <p:anim calcmode="lin" valueType="num">
                                      <p:cBhvr additive="base">
                                        <p:cTn id="49" dur="500" fill="hold"/>
                                        <p:tgtEl>
                                          <p:spTgt spid="12306"/>
                                        </p:tgtEl>
                                        <p:attrNameLst>
                                          <p:attrName>ppt_x</p:attrName>
                                        </p:attrNameLst>
                                      </p:cBhvr>
                                      <p:tavLst>
                                        <p:tav tm="0">
                                          <p:val>
                                            <p:strVal val="0-#ppt_w/2"/>
                                          </p:val>
                                        </p:tav>
                                        <p:tav tm="100000">
                                          <p:val>
                                            <p:strVal val="#ppt_x"/>
                                          </p:val>
                                        </p:tav>
                                      </p:tavLst>
                                    </p:anim>
                                    <p:anim calcmode="lin" valueType="num">
                                      <p:cBhvr additive="base">
                                        <p:cTn id="50" dur="500" fill="hold"/>
                                        <p:tgtEl>
                                          <p:spTgt spid="1230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nodeType="clickEffect">
                                  <p:stCondLst>
                                    <p:cond delay="0"/>
                                  </p:stCondLst>
                                  <p:childTnLst>
                                    <p:set>
                                      <p:cBhvr>
                                        <p:cTn id="54" dur="1" fill="hold">
                                          <p:stCondLst>
                                            <p:cond delay="0"/>
                                          </p:stCondLst>
                                        </p:cTn>
                                        <p:tgtEl>
                                          <p:spTgt spid="12307"/>
                                        </p:tgtEl>
                                        <p:attrNameLst>
                                          <p:attrName>style.visibility</p:attrName>
                                        </p:attrNameLst>
                                      </p:cBhvr>
                                      <p:to>
                                        <p:strVal val="visible"/>
                                      </p:to>
                                    </p:set>
                                    <p:animEffect transition="in" filter="slide(fromBottom)">
                                      <p:cBhvr>
                                        <p:cTn id="55" dur="500"/>
                                        <p:tgtEl>
                                          <p:spTgt spid="12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autoUpdateAnimBg="0"/>
      <p:bldP spid="12306" grpId="0" autoUpdateAnimBg="0"/>
      <p:bldP spid="12302" grpId="0" animBg="1"/>
      <p:bldP spid="12303" grpId="0" animBg="1"/>
      <p:bldP spid="1230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5" name="Object 3"/>
          <p:cNvGraphicFramePr>
            <a:graphicFrameLocks noChangeAspect="1"/>
          </p:cNvGraphicFramePr>
          <p:nvPr/>
        </p:nvGraphicFramePr>
        <p:xfrm>
          <a:off x="533400" y="1143000"/>
          <a:ext cx="5886450" cy="1708150"/>
        </p:xfrm>
        <a:graphic>
          <a:graphicData uri="http://schemas.openxmlformats.org/presentationml/2006/ole">
            <mc:AlternateContent xmlns:mc="http://schemas.openxmlformats.org/markup-compatibility/2006">
              <mc:Choice xmlns:v="urn:schemas-microsoft-com:vml" Requires="v">
                <p:oleObj spid="_x0000_s13331" name="Equation" r:id="rId3" imgW="3238200" imgH="939600" progId="Equation.3">
                  <p:embed/>
                </p:oleObj>
              </mc:Choice>
              <mc:Fallback>
                <p:oleObj name="Equation" r:id="rId3" imgW="3238200" imgH="939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143000"/>
                        <a:ext cx="5886450"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6" name="Text Box 4"/>
          <p:cNvSpPr txBox="1">
            <a:spLocks noChangeArrowheads="1"/>
          </p:cNvSpPr>
          <p:nvPr/>
        </p:nvSpPr>
        <p:spPr bwMode="auto">
          <a:xfrm>
            <a:off x="533400" y="5305425"/>
            <a:ext cx="8610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thing to remember is that for the trig function the input is the angle and the output is the ratio, but for the inverse trig function the input is the ratio and the output is the angle.</a:t>
            </a:r>
          </a:p>
        </p:txBody>
      </p:sp>
      <p:sp>
        <p:nvSpPr>
          <p:cNvPr id="13317" name="Text Box 5"/>
          <p:cNvSpPr txBox="1">
            <a:spLocks noChangeArrowheads="1"/>
          </p:cNvSpPr>
          <p:nvPr/>
        </p:nvSpPr>
        <p:spPr bwMode="auto">
          <a:xfrm>
            <a:off x="6629400" y="1219200"/>
            <a:ext cx="25146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Unless you are instructed to use degrees, you should assume that inverse trig functions will generate outputs of real numbers (in radians).</a:t>
            </a:r>
          </a:p>
        </p:txBody>
      </p:sp>
      <p:sp>
        <p:nvSpPr>
          <p:cNvPr id="13318" name="Line 6"/>
          <p:cNvSpPr>
            <a:spLocks noChangeShapeType="1"/>
          </p:cNvSpPr>
          <p:nvPr/>
        </p:nvSpPr>
        <p:spPr bwMode="auto">
          <a:xfrm flipH="1">
            <a:off x="5410200" y="14478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Line 7"/>
          <p:cNvSpPr>
            <a:spLocks noChangeShapeType="1"/>
          </p:cNvSpPr>
          <p:nvPr/>
        </p:nvSpPr>
        <p:spPr bwMode="auto">
          <a:xfrm flipH="1">
            <a:off x="6324600" y="1447800"/>
            <a:ext cx="304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319"/>
                                        </p:tgtEl>
                                        <p:attrNameLst>
                                          <p:attrName>style.visibility</p:attrName>
                                        </p:attrNameLst>
                                      </p:cBhvr>
                                      <p:to>
                                        <p:strVal val="visible"/>
                                      </p:to>
                                    </p:set>
                                    <p:animEffect transition="in" filter="slide(fromBottom)">
                                      <p:cBhvr>
                                        <p:cTn id="15" dur="500"/>
                                        <p:tgtEl>
                                          <p:spTgt spid="1331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316"/>
                                        </p:tgtEl>
                                        <p:attrNameLst>
                                          <p:attrName>style.visibility</p:attrName>
                                        </p:attrNameLst>
                                      </p:cBhvr>
                                      <p:to>
                                        <p:strVal val="visible"/>
                                      </p:to>
                                    </p:set>
                                    <p:animEffect transition="in" filter="dissolve">
                                      <p:cBhvr>
                                        <p:cTn id="20"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P spid="13317" grpId="0" autoUpdateAnimBg="0"/>
      <p:bldP spid="13318" grpId="0" animBg="1"/>
      <p:bldP spid="133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762000" y="609600"/>
            <a:ext cx="7696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solidFill>
                  <a:srgbClr val="006699"/>
                </a:solidFill>
                <a:latin typeface="Arial" panose="020B0604020202020204" pitchFamily="34" charset="0"/>
              </a:rPr>
              <a:t>From Algebra II, remember that an odd function (which the sine is) is symmetric with respect to the origin as can be seen here</a:t>
            </a:r>
            <a:endParaRPr lang="en-US" altLang="en-US" sz="2800" b="1" dirty="0">
              <a:solidFill>
                <a:srgbClr val="006699"/>
              </a:solidFill>
              <a:latin typeface="Arial" panose="020B0604020202020204" pitchFamily="34" charset="0"/>
              <a:sym typeface="Symbol" panose="05050102010706020507" pitchFamily="18" charset="2"/>
            </a:endParaRPr>
          </a:p>
        </p:txBody>
      </p:sp>
      <p:pic>
        <p:nvPicPr>
          <p:cNvPr id="307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81200"/>
            <a:ext cx="5410200" cy="267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4" name="Oval 4"/>
          <p:cNvSpPr>
            <a:spLocks noChangeArrowheads="1"/>
          </p:cNvSpPr>
          <p:nvPr/>
        </p:nvSpPr>
        <p:spPr bwMode="auto">
          <a:xfrm>
            <a:off x="4419600" y="3276600"/>
            <a:ext cx="152400" cy="1524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 Box 2"/>
          <p:cNvSpPr txBox="1">
            <a:spLocks noChangeArrowheads="1"/>
          </p:cNvSpPr>
          <p:nvPr/>
        </p:nvSpPr>
        <p:spPr bwMode="auto">
          <a:xfrm>
            <a:off x="304800" y="4876800"/>
            <a:ext cx="82677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006699"/>
                </a:solidFill>
                <a:latin typeface="Arial" panose="020B0604020202020204" pitchFamily="34" charset="0"/>
              </a:rPr>
              <a:t>This means that plugging in a negative value for x will give you a negative value for y.  This is another reason why we choose the 1</a:t>
            </a:r>
            <a:r>
              <a:rPr lang="en-US" altLang="en-US" sz="2800" b="1" baseline="30000" dirty="0">
                <a:solidFill>
                  <a:srgbClr val="006699"/>
                </a:solidFill>
                <a:latin typeface="Arial" panose="020B0604020202020204" pitchFamily="34" charset="0"/>
              </a:rPr>
              <a:t>st</a:t>
            </a:r>
            <a:r>
              <a:rPr lang="en-US" altLang="en-US" sz="2800" b="1" dirty="0">
                <a:solidFill>
                  <a:srgbClr val="006699"/>
                </a:solidFill>
                <a:latin typeface="Arial" panose="020B0604020202020204" pitchFamily="34" charset="0"/>
              </a:rPr>
              <a:t> and 4</a:t>
            </a:r>
            <a:r>
              <a:rPr lang="en-US" altLang="en-US" sz="2800" b="1" baseline="30000" dirty="0">
                <a:solidFill>
                  <a:srgbClr val="006699"/>
                </a:solidFill>
                <a:latin typeface="Arial" panose="020B0604020202020204" pitchFamily="34" charset="0"/>
              </a:rPr>
              <a:t>th</a:t>
            </a:r>
            <a:r>
              <a:rPr lang="en-US" altLang="en-US" sz="2800" b="1" dirty="0">
                <a:solidFill>
                  <a:srgbClr val="006699"/>
                </a:solidFill>
                <a:latin typeface="Arial" panose="020B0604020202020204" pitchFamily="34" charset="0"/>
              </a:rPr>
              <a:t> quadrants for sine’s restricted domain.</a:t>
            </a:r>
            <a:endParaRPr lang="en-US" altLang="en-US" sz="2800" b="1" dirty="0">
              <a:solidFill>
                <a:srgbClr val="006699"/>
              </a:solidFill>
              <a:latin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224224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533400"/>
            <a:ext cx="8534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other inverse trig functions are generated by using similar restrictions on the domain of the trig function. Consider the cosine function:</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828800"/>
            <a:ext cx="5257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0" name="Text Box 4"/>
          <p:cNvSpPr txBox="1">
            <a:spLocks noChangeArrowheads="1"/>
          </p:cNvSpPr>
          <p:nvPr/>
        </p:nvSpPr>
        <p:spPr bwMode="auto">
          <a:xfrm>
            <a:off x="457200" y="1905000"/>
            <a:ext cx="2438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What do you think would be a good domain restriction for the cosine?</a:t>
            </a:r>
          </a:p>
        </p:txBody>
      </p:sp>
      <p:sp>
        <p:nvSpPr>
          <p:cNvPr id="14341" name="Text Box 5"/>
          <p:cNvSpPr txBox="1">
            <a:spLocks noChangeArrowheads="1"/>
          </p:cNvSpPr>
          <p:nvPr/>
        </p:nvSpPr>
        <p:spPr bwMode="auto">
          <a:xfrm>
            <a:off x="457200" y="3962400"/>
            <a:ext cx="28956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Congratulations if you realized that the restriction we used on the sine is not going to work on the cosine.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0-#ppt_w/2"/>
                                          </p:val>
                                        </p:tav>
                                        <p:tav tm="100000">
                                          <p:val>
                                            <p:strVal val="#ppt_x"/>
                                          </p:val>
                                        </p:tav>
                                      </p:tavLst>
                                    </p:anim>
                                    <p:anim calcmode="lin" valueType="num">
                                      <p:cBhvr additive="base">
                                        <p:cTn id="8" dur="500" fill="hold"/>
                                        <p:tgtEl>
                                          <p:spTgt spid="143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additive="base">
                                        <p:cTn id="13" dur="500" fill="hold"/>
                                        <p:tgtEl>
                                          <p:spTgt spid="14341"/>
                                        </p:tgtEl>
                                        <p:attrNameLst>
                                          <p:attrName>ppt_x</p:attrName>
                                        </p:attrNameLst>
                                      </p:cBhvr>
                                      <p:tavLst>
                                        <p:tav tm="0">
                                          <p:val>
                                            <p:strVal val="0-#ppt_w/2"/>
                                          </p:val>
                                        </p:tav>
                                        <p:tav tm="100000">
                                          <p:val>
                                            <p:strVal val="#ppt_x"/>
                                          </p:val>
                                        </p:tav>
                                      </p:tavLst>
                                    </p:anim>
                                    <p:anim calcmode="lin" valueType="num">
                                      <p:cBhvr additive="base">
                                        <p:cTn id="14" dur="500" fill="hold"/>
                                        <p:tgtEl>
                                          <p:spTgt spid="14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4638"/>
            <a:ext cx="4343400" cy="390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3" name="Text Box 3"/>
          <p:cNvSpPr txBox="1">
            <a:spLocks noChangeArrowheads="1"/>
          </p:cNvSpPr>
          <p:nvPr/>
        </p:nvSpPr>
        <p:spPr bwMode="auto">
          <a:xfrm>
            <a:off x="0" y="228600"/>
            <a:ext cx="8915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The chosen section for the cosine is in the red frame. This section includes all outputs from –1 to 1 and all inputs in the first and second quadrants.  Notice it is always decreasing.</a:t>
            </a:r>
          </a:p>
        </p:txBody>
      </p:sp>
      <p:grpSp>
        <p:nvGrpSpPr>
          <p:cNvPr id="15377" name="Group 17"/>
          <p:cNvGrpSpPr>
            <a:grpSpLocks/>
          </p:cNvGrpSpPr>
          <p:nvPr/>
        </p:nvGrpSpPr>
        <p:grpSpPr bwMode="auto">
          <a:xfrm>
            <a:off x="0" y="1733550"/>
            <a:ext cx="9118600" cy="822325"/>
            <a:chOff x="0" y="1092"/>
            <a:chExt cx="5744" cy="518"/>
          </a:xfrm>
        </p:grpSpPr>
        <p:sp>
          <p:nvSpPr>
            <p:cNvPr id="15368" name="Text Box 8"/>
            <p:cNvSpPr txBox="1">
              <a:spLocks noChangeArrowheads="1"/>
            </p:cNvSpPr>
            <p:nvPr/>
          </p:nvSpPr>
          <p:spPr bwMode="auto">
            <a:xfrm>
              <a:off x="0" y="1092"/>
              <a:ext cx="460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Since the domain and range for the section are the domain and range for the inverse cosine are </a:t>
              </a:r>
            </a:p>
          </p:txBody>
        </p:sp>
        <p:graphicFrame>
          <p:nvGraphicFramePr>
            <p:cNvPr id="15369" name="Object 9"/>
            <p:cNvGraphicFramePr>
              <a:graphicFrameLocks noChangeAspect="1"/>
            </p:cNvGraphicFramePr>
            <p:nvPr>
              <p:extLst>
                <p:ext uri="{D42A27DB-BD31-4B8C-83A1-F6EECF244321}">
                  <p14:modId xmlns:p14="http://schemas.microsoft.com/office/powerpoint/2010/main" val="1228029281"/>
                </p:ext>
              </p:extLst>
            </p:nvPr>
          </p:nvGraphicFramePr>
          <p:xfrm>
            <a:off x="4438" y="1158"/>
            <a:ext cx="1306" cy="249"/>
          </p:xfrm>
          <a:graphic>
            <a:graphicData uri="http://schemas.openxmlformats.org/presentationml/2006/ole">
              <mc:AlternateContent xmlns:mc="http://schemas.openxmlformats.org/markup-compatibility/2006">
                <mc:Choice xmlns:v="urn:schemas-microsoft-com:vml" Requires="v">
                  <p:oleObj spid="_x0000_s38930" name="Equation" r:id="rId4" imgW="1130040" imgH="215640" progId="Equation.3">
                    <p:embed/>
                  </p:oleObj>
                </mc:Choice>
                <mc:Fallback>
                  <p:oleObj name="Equation" r:id="rId4" imgW="1130040" imgH="21564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8" y="1158"/>
                          <a:ext cx="1306" cy="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71" name="Object 11"/>
            <p:cNvGraphicFramePr>
              <a:graphicFrameLocks noChangeAspect="1"/>
            </p:cNvGraphicFramePr>
            <p:nvPr>
              <p:extLst>
                <p:ext uri="{D42A27DB-BD31-4B8C-83A1-F6EECF244321}">
                  <p14:modId xmlns:p14="http://schemas.microsoft.com/office/powerpoint/2010/main" val="1701587037"/>
                </p:ext>
              </p:extLst>
            </p:nvPr>
          </p:nvGraphicFramePr>
          <p:xfrm>
            <a:off x="4525" y="1399"/>
            <a:ext cx="1079" cy="206"/>
          </p:xfrm>
          <a:graphic>
            <a:graphicData uri="http://schemas.openxmlformats.org/presentationml/2006/ole">
              <mc:AlternateContent xmlns:mc="http://schemas.openxmlformats.org/markup-compatibility/2006">
                <mc:Choice xmlns:v="urn:schemas-microsoft-com:vml" Requires="v">
                  <p:oleObj spid="_x0000_s38931" name="Equation" r:id="rId6" imgW="1130040" imgH="215640" progId="Equation.3">
                    <p:embed/>
                  </p:oleObj>
                </mc:Choice>
                <mc:Fallback>
                  <p:oleObj name="Equation" r:id="rId6" imgW="1130040" imgH="21564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 y="1399"/>
                          <a:ext cx="1079" cy="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15374"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2819400"/>
            <a:ext cx="4114800" cy="369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374"/>
                                        </p:tgtEl>
                                        <p:attrNameLst>
                                          <p:attrName>style.visibility</p:attrName>
                                        </p:attrNameLst>
                                      </p:cBhvr>
                                      <p:to>
                                        <p:strVal val="visible"/>
                                      </p:to>
                                    </p:set>
                                    <p:animEffect transition="in" filter="dissolve">
                                      <p:cBhvr>
                                        <p:cTn id="7" dur="5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81000" y="609600"/>
            <a:ext cx="8534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006699"/>
                </a:solidFill>
                <a:latin typeface="Arial" panose="020B0604020202020204" pitchFamily="34" charset="0"/>
              </a:rPr>
              <a:t>Recall that an even function (which the cosine is) is symmetric with respect to the </a:t>
            </a:r>
            <a:r>
              <a:rPr lang="en-US" altLang="en-US" sz="2800" b="1" i="1">
                <a:solidFill>
                  <a:srgbClr val="006699"/>
                </a:solidFill>
                <a:latin typeface="Arial" panose="020B0604020202020204" pitchFamily="34" charset="0"/>
              </a:rPr>
              <a:t>y</a:t>
            </a:r>
            <a:r>
              <a:rPr lang="en-US" altLang="en-US" sz="2800" b="1">
                <a:solidFill>
                  <a:srgbClr val="006699"/>
                </a:solidFill>
                <a:latin typeface="Arial" panose="020B0604020202020204" pitchFamily="34" charset="0"/>
              </a:rPr>
              <a:t> axis as can be seen here</a:t>
            </a:r>
            <a:endParaRPr lang="en-US" altLang="en-US" sz="2800" b="1">
              <a:solidFill>
                <a:srgbClr val="006699"/>
              </a:solidFill>
              <a:latin typeface="Arial" panose="020B0604020202020204" pitchFamily="34" charset="0"/>
              <a:sym typeface="Symbol" panose="05050102010706020507" pitchFamily="18" charset="2"/>
            </a:endParaRPr>
          </a:p>
        </p:txBody>
      </p:sp>
      <p:pic>
        <p:nvPicPr>
          <p:cNvPr id="409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8888" y="1526699"/>
            <a:ext cx="3186112" cy="318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4" name="Line 4"/>
          <p:cNvSpPr>
            <a:spLocks noChangeShapeType="1"/>
          </p:cNvSpPr>
          <p:nvPr/>
        </p:nvSpPr>
        <p:spPr bwMode="auto">
          <a:xfrm>
            <a:off x="4120135" y="1356518"/>
            <a:ext cx="1809" cy="3471545"/>
          </a:xfrm>
          <a:prstGeom prst="line">
            <a:avLst/>
          </a:prstGeom>
          <a:noFill/>
          <a:ln w="38100">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ext Box 2"/>
          <p:cNvSpPr txBox="1">
            <a:spLocks noChangeArrowheads="1"/>
          </p:cNvSpPr>
          <p:nvPr/>
        </p:nvSpPr>
        <p:spPr bwMode="auto">
          <a:xfrm>
            <a:off x="328612" y="4943316"/>
            <a:ext cx="873918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006699"/>
                </a:solidFill>
                <a:latin typeface="Arial" panose="020B0604020202020204" pitchFamily="34" charset="0"/>
              </a:rPr>
              <a:t>This means that plugging in a negative value for x will give you a positive value for y.  This is another reason why we have to choose the 1</a:t>
            </a:r>
            <a:r>
              <a:rPr lang="en-US" altLang="en-US" sz="2800" b="1" baseline="30000" dirty="0">
                <a:solidFill>
                  <a:srgbClr val="006699"/>
                </a:solidFill>
                <a:latin typeface="Arial" panose="020B0604020202020204" pitchFamily="34" charset="0"/>
              </a:rPr>
              <a:t>st</a:t>
            </a:r>
            <a:r>
              <a:rPr lang="en-US" altLang="en-US" sz="2800" b="1" dirty="0">
                <a:solidFill>
                  <a:srgbClr val="006699"/>
                </a:solidFill>
                <a:latin typeface="Arial" panose="020B0604020202020204" pitchFamily="34" charset="0"/>
              </a:rPr>
              <a:t> and 2</a:t>
            </a:r>
            <a:r>
              <a:rPr lang="en-US" altLang="en-US" sz="2800" b="1" baseline="30000" dirty="0">
                <a:solidFill>
                  <a:srgbClr val="006699"/>
                </a:solidFill>
                <a:latin typeface="Arial" panose="020B0604020202020204" pitchFamily="34" charset="0"/>
              </a:rPr>
              <a:t>nd</a:t>
            </a:r>
            <a:r>
              <a:rPr lang="en-US" altLang="en-US" sz="2800" b="1" dirty="0">
                <a:solidFill>
                  <a:srgbClr val="006699"/>
                </a:solidFill>
                <a:latin typeface="Arial" panose="020B0604020202020204" pitchFamily="34" charset="0"/>
              </a:rPr>
              <a:t>  quadrants for cosine’s restricted domain.</a:t>
            </a:r>
            <a:endParaRPr lang="en-US" altLang="en-US" sz="2800" b="1" dirty="0">
              <a:solidFill>
                <a:srgbClr val="006699"/>
              </a:solidFill>
              <a:latin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3938908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wipe(up)">
                                      <p:cBhvr>
                                        <p:cTn id="7" dur="500"/>
                                        <p:tgtEl>
                                          <p:spTgt spid="4096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438400"/>
            <a:ext cx="4108450" cy="369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362200"/>
            <a:ext cx="4191000" cy="376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394" name="Group 10"/>
          <p:cNvGrpSpPr>
            <a:grpSpLocks/>
          </p:cNvGrpSpPr>
          <p:nvPr/>
        </p:nvGrpSpPr>
        <p:grpSpPr bwMode="auto">
          <a:xfrm>
            <a:off x="228600" y="220663"/>
            <a:ext cx="8458200" cy="1384301"/>
            <a:chOff x="144" y="139"/>
            <a:chExt cx="5328" cy="872"/>
          </a:xfrm>
        </p:grpSpPr>
        <p:sp>
          <p:nvSpPr>
            <p:cNvPr id="16390" name="Text Box 6"/>
            <p:cNvSpPr txBox="1">
              <a:spLocks noChangeArrowheads="1"/>
            </p:cNvSpPr>
            <p:nvPr/>
          </p:nvSpPr>
          <p:spPr bwMode="auto">
            <a:xfrm>
              <a:off x="144" y="139"/>
              <a:ext cx="5328"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Like the sine function, the domain of the section of the</a:t>
              </a:r>
            </a:p>
            <a:p>
              <a:pPr>
                <a:spcBef>
                  <a:spcPct val="50000"/>
                </a:spcBef>
              </a:pPr>
              <a:r>
                <a:rPr lang="en-US" altLang="en-US" dirty="0"/>
                <a:t> tangent that generates the </a:t>
              </a:r>
              <a:r>
                <a:rPr lang="en-US" altLang="en-US" dirty="0" err="1"/>
                <a:t>arctan</a:t>
              </a:r>
              <a:r>
                <a:rPr lang="en-US" altLang="en-US" dirty="0"/>
                <a:t> is                 This is because tan is also an ODD function.</a:t>
              </a:r>
            </a:p>
          </p:txBody>
        </p:sp>
        <p:graphicFrame>
          <p:nvGraphicFramePr>
            <p:cNvPr id="16391" name="Object 7"/>
            <p:cNvGraphicFramePr>
              <a:graphicFrameLocks noChangeAspect="1"/>
            </p:cNvGraphicFramePr>
            <p:nvPr>
              <p:extLst>
                <p:ext uri="{D42A27DB-BD31-4B8C-83A1-F6EECF244321}">
                  <p14:modId xmlns:p14="http://schemas.microsoft.com/office/powerpoint/2010/main" val="2893185204"/>
                </p:ext>
              </p:extLst>
            </p:nvPr>
          </p:nvGraphicFramePr>
          <p:xfrm>
            <a:off x="3552" y="400"/>
            <a:ext cx="768" cy="522"/>
          </p:xfrm>
          <a:graphic>
            <a:graphicData uri="http://schemas.openxmlformats.org/presentationml/2006/ole">
              <mc:AlternateContent xmlns:mc="http://schemas.openxmlformats.org/markup-compatibility/2006">
                <mc:Choice xmlns:v="urn:schemas-microsoft-com:vml" Requires="v">
                  <p:oleObj spid="_x0000_s16424" name="Equation" r:id="rId5" imgW="634680" imgH="431640" progId="Equation.3">
                    <p:embed/>
                  </p:oleObj>
                </mc:Choice>
                <mc:Fallback>
                  <p:oleObj name="Equation" r:id="rId5" imgW="634680" imgH="43164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2" y="400"/>
                          <a:ext cx="768" cy="5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6392" name="Object 8"/>
          <p:cNvGraphicFramePr>
            <a:graphicFrameLocks noChangeAspect="1"/>
          </p:cNvGraphicFramePr>
          <p:nvPr/>
        </p:nvGraphicFramePr>
        <p:xfrm>
          <a:off x="914400" y="6172200"/>
          <a:ext cx="2895600" cy="639763"/>
        </p:xfrm>
        <a:graphic>
          <a:graphicData uri="http://schemas.openxmlformats.org/presentationml/2006/ole">
            <mc:AlternateContent xmlns:mc="http://schemas.openxmlformats.org/markup-compatibility/2006">
              <mc:Choice xmlns:v="urn:schemas-microsoft-com:vml" Requires="v">
                <p:oleObj spid="_x0000_s16425" name="Equation" r:id="rId7" imgW="1955520" imgH="431640" progId="Equation.3">
                  <p:embed/>
                </p:oleObj>
              </mc:Choice>
              <mc:Fallback>
                <p:oleObj name="Equation" r:id="rId7" imgW="1955520" imgH="43164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6172200"/>
                        <a:ext cx="28956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3" name="Object 9"/>
          <p:cNvGraphicFramePr>
            <a:graphicFrameLocks noChangeAspect="1"/>
          </p:cNvGraphicFramePr>
          <p:nvPr/>
        </p:nvGraphicFramePr>
        <p:xfrm>
          <a:off x="4943475" y="6019800"/>
          <a:ext cx="2914650" cy="639763"/>
        </p:xfrm>
        <a:graphic>
          <a:graphicData uri="http://schemas.openxmlformats.org/presentationml/2006/ole">
            <mc:AlternateContent xmlns:mc="http://schemas.openxmlformats.org/markup-compatibility/2006">
              <mc:Choice xmlns:v="urn:schemas-microsoft-com:vml" Requires="v">
                <p:oleObj spid="_x0000_s16426" name="Equation" r:id="rId9" imgW="1968480" imgH="431640" progId="Equation.3">
                  <p:embed/>
                </p:oleObj>
              </mc:Choice>
              <mc:Fallback>
                <p:oleObj name="Equation" r:id="rId9" imgW="1968480" imgH="43164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43475" y="6019800"/>
                        <a:ext cx="291465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5" name="Text Box 11"/>
          <p:cNvSpPr txBox="1">
            <a:spLocks noChangeArrowheads="1"/>
          </p:cNvSpPr>
          <p:nvPr/>
        </p:nvSpPr>
        <p:spPr bwMode="auto">
          <a:xfrm>
            <a:off x="762000" y="2514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y=tan(x)</a:t>
            </a:r>
          </a:p>
        </p:txBody>
      </p:sp>
      <p:sp>
        <p:nvSpPr>
          <p:cNvPr id="16396" name="Text Box 12"/>
          <p:cNvSpPr txBox="1">
            <a:spLocks noChangeArrowheads="1"/>
          </p:cNvSpPr>
          <p:nvPr/>
        </p:nvSpPr>
        <p:spPr bwMode="auto">
          <a:xfrm>
            <a:off x="6858000" y="22860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y=arctan(x)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blinds(horizontal)">
                                      <p:cBhvr>
                                        <p:cTn id="7" dur="500"/>
                                        <p:tgtEl>
                                          <p:spTgt spid="16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6395"/>
                                        </p:tgtEl>
                                        <p:attrNameLst>
                                          <p:attrName>style.visibility</p:attrName>
                                        </p:attrNameLst>
                                      </p:cBhvr>
                                      <p:to>
                                        <p:strVal val="visible"/>
                                      </p:to>
                                    </p:set>
                                    <p:anim calcmode="lin" valueType="num">
                                      <p:cBhvr additive="base">
                                        <p:cTn id="12" dur="500" fill="hold"/>
                                        <p:tgtEl>
                                          <p:spTgt spid="16395"/>
                                        </p:tgtEl>
                                        <p:attrNameLst>
                                          <p:attrName>ppt_x</p:attrName>
                                        </p:attrNameLst>
                                      </p:cBhvr>
                                      <p:tavLst>
                                        <p:tav tm="0">
                                          <p:val>
                                            <p:strVal val="0-#ppt_w/2"/>
                                          </p:val>
                                        </p:tav>
                                        <p:tav tm="100000">
                                          <p:val>
                                            <p:strVal val="#ppt_x"/>
                                          </p:val>
                                        </p:tav>
                                      </p:tavLst>
                                    </p:anim>
                                    <p:anim calcmode="lin" valueType="num">
                                      <p:cBhvr additive="base">
                                        <p:cTn id="13" dur="500" fill="hold"/>
                                        <p:tgtEl>
                                          <p:spTgt spid="1639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6386"/>
                                        </p:tgtEl>
                                        <p:attrNameLst>
                                          <p:attrName>style.visibility</p:attrName>
                                        </p:attrNameLst>
                                      </p:cBhvr>
                                      <p:to>
                                        <p:strVal val="visible"/>
                                      </p:to>
                                    </p:set>
                                    <p:animEffect transition="in" filter="dissolve">
                                      <p:cBhvr>
                                        <p:cTn id="18" dur="500"/>
                                        <p:tgtEl>
                                          <p:spTgt spid="1638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6396"/>
                                        </p:tgtEl>
                                        <p:attrNameLst>
                                          <p:attrName>style.visibility</p:attrName>
                                        </p:attrNameLst>
                                      </p:cBhvr>
                                      <p:to>
                                        <p:strVal val="visible"/>
                                      </p:to>
                                    </p:set>
                                    <p:anim calcmode="lin" valueType="num">
                                      <p:cBhvr additive="base">
                                        <p:cTn id="23" dur="500" fill="hold"/>
                                        <p:tgtEl>
                                          <p:spTgt spid="16396"/>
                                        </p:tgtEl>
                                        <p:attrNameLst>
                                          <p:attrName>ppt_x</p:attrName>
                                        </p:attrNameLst>
                                      </p:cBhvr>
                                      <p:tavLst>
                                        <p:tav tm="0">
                                          <p:val>
                                            <p:strVal val="1+#ppt_w/2"/>
                                          </p:val>
                                        </p:tav>
                                        <p:tav tm="100000">
                                          <p:val>
                                            <p:strVal val="#ppt_x"/>
                                          </p:val>
                                        </p:tav>
                                      </p:tavLst>
                                    </p:anim>
                                    <p:anim calcmode="lin" valueType="num">
                                      <p:cBhvr additive="base">
                                        <p:cTn id="24" dur="500" fill="hold"/>
                                        <p:tgtEl>
                                          <p:spTgt spid="16396"/>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16388"/>
                                        </p:tgtEl>
                                        <p:attrNameLst>
                                          <p:attrName>style.visibility</p:attrName>
                                        </p:attrNameLst>
                                      </p:cBhvr>
                                      <p:to>
                                        <p:strVal val="visible"/>
                                      </p:to>
                                    </p:set>
                                    <p:animEffect transition="in" filter="dissolve">
                                      <p:cBhvr>
                                        <p:cTn id="29" dur="500"/>
                                        <p:tgtEl>
                                          <p:spTgt spid="1638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nodeType="clickEffect">
                                  <p:stCondLst>
                                    <p:cond delay="0"/>
                                  </p:stCondLst>
                                  <p:childTnLst>
                                    <p:set>
                                      <p:cBhvr>
                                        <p:cTn id="33" dur="1" fill="hold">
                                          <p:stCondLst>
                                            <p:cond delay="0"/>
                                          </p:stCondLst>
                                        </p:cTn>
                                        <p:tgtEl>
                                          <p:spTgt spid="16392"/>
                                        </p:tgtEl>
                                        <p:attrNameLst>
                                          <p:attrName>style.visibility</p:attrName>
                                        </p:attrNameLst>
                                      </p:cBhvr>
                                      <p:to>
                                        <p:strVal val="visible"/>
                                      </p:to>
                                    </p:set>
                                    <p:anim calcmode="lin" valueType="num">
                                      <p:cBhvr additive="base">
                                        <p:cTn id="34" dur="500" fill="hold"/>
                                        <p:tgtEl>
                                          <p:spTgt spid="16392"/>
                                        </p:tgtEl>
                                        <p:attrNameLst>
                                          <p:attrName>ppt_x</p:attrName>
                                        </p:attrNameLst>
                                      </p:cBhvr>
                                      <p:tavLst>
                                        <p:tav tm="0">
                                          <p:val>
                                            <p:strVal val="0-#ppt_w/2"/>
                                          </p:val>
                                        </p:tav>
                                        <p:tav tm="100000">
                                          <p:val>
                                            <p:strVal val="#ppt_x"/>
                                          </p:val>
                                        </p:tav>
                                      </p:tavLst>
                                    </p:anim>
                                    <p:anim calcmode="lin" valueType="num">
                                      <p:cBhvr additive="base">
                                        <p:cTn id="35" dur="500" fill="hold"/>
                                        <p:tgtEl>
                                          <p:spTgt spid="16392"/>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nodeType="clickEffect">
                                  <p:stCondLst>
                                    <p:cond delay="0"/>
                                  </p:stCondLst>
                                  <p:childTnLst>
                                    <p:set>
                                      <p:cBhvr>
                                        <p:cTn id="39" dur="1" fill="hold">
                                          <p:stCondLst>
                                            <p:cond delay="0"/>
                                          </p:stCondLst>
                                        </p:cTn>
                                        <p:tgtEl>
                                          <p:spTgt spid="16393"/>
                                        </p:tgtEl>
                                        <p:attrNameLst>
                                          <p:attrName>style.visibility</p:attrName>
                                        </p:attrNameLst>
                                      </p:cBhvr>
                                      <p:to>
                                        <p:strVal val="visible"/>
                                      </p:to>
                                    </p:set>
                                    <p:anim calcmode="lin" valueType="num">
                                      <p:cBhvr additive="base">
                                        <p:cTn id="40" dur="500" fill="hold"/>
                                        <p:tgtEl>
                                          <p:spTgt spid="16393"/>
                                        </p:tgtEl>
                                        <p:attrNameLst>
                                          <p:attrName>ppt_x</p:attrName>
                                        </p:attrNameLst>
                                      </p:cBhvr>
                                      <p:tavLst>
                                        <p:tav tm="0">
                                          <p:val>
                                            <p:strVal val="1+#ppt_w/2"/>
                                          </p:val>
                                        </p:tav>
                                        <p:tav tm="100000">
                                          <p:val>
                                            <p:strVal val="#ppt_x"/>
                                          </p:val>
                                        </p:tav>
                                      </p:tavLst>
                                    </p:anim>
                                    <p:anim calcmode="lin" valueType="num">
                                      <p:cBhvr additive="base">
                                        <p:cTn id="41" dur="500" fill="hold"/>
                                        <p:tgtEl>
                                          <p:spTgt spid="163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5" grpId="0" autoUpdateAnimBg="0"/>
      <p:bldP spid="1639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026"/>
          <p:cNvSpPr txBox="1">
            <a:spLocks noChangeArrowheads="1"/>
          </p:cNvSpPr>
          <p:nvPr/>
        </p:nvSpPr>
        <p:spPr bwMode="auto">
          <a:xfrm>
            <a:off x="152400" y="350838"/>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The table below summarizes the parameters we have so far. Remember, the angle is the input for a trig function and the ratio is the output. For the inverse trig functions the ratio is the input and the angle is the output.</a:t>
            </a:r>
          </a:p>
        </p:txBody>
      </p:sp>
      <p:graphicFrame>
        <p:nvGraphicFramePr>
          <p:cNvPr id="20524" name="Group 1068"/>
          <p:cNvGraphicFramePr>
            <a:graphicFrameLocks noGrp="1"/>
          </p:cNvGraphicFramePr>
          <p:nvPr/>
        </p:nvGraphicFramePr>
        <p:xfrm>
          <a:off x="1676400" y="2362200"/>
          <a:ext cx="6629400" cy="2438400"/>
        </p:xfrm>
        <a:graphic>
          <a:graphicData uri="http://schemas.openxmlformats.org/drawingml/2006/table">
            <a:tbl>
              <a:tblPr/>
              <a:tblGrid>
                <a:gridCol w="1657350">
                  <a:extLst>
                    <a:ext uri="{9D8B030D-6E8A-4147-A177-3AD203B41FA5}">
                      <a16:colId xmlns:a16="http://schemas.microsoft.com/office/drawing/2014/main" val="20000"/>
                    </a:ext>
                  </a:extLst>
                </a:gridCol>
                <a:gridCol w="1657350">
                  <a:extLst>
                    <a:ext uri="{9D8B030D-6E8A-4147-A177-3AD203B41FA5}">
                      <a16:colId xmlns:a16="http://schemas.microsoft.com/office/drawing/2014/main" val="20001"/>
                    </a:ext>
                  </a:extLst>
                </a:gridCol>
                <a:gridCol w="1657350">
                  <a:extLst>
                    <a:ext uri="{9D8B030D-6E8A-4147-A177-3AD203B41FA5}">
                      <a16:colId xmlns:a16="http://schemas.microsoft.com/office/drawing/2014/main" val="20002"/>
                    </a:ext>
                  </a:extLst>
                </a:gridCol>
                <a:gridCol w="1657350">
                  <a:extLst>
                    <a:ext uri="{9D8B030D-6E8A-4147-A177-3AD203B41FA5}">
                      <a16:colId xmlns:a16="http://schemas.microsoft.com/office/drawing/2014/main" val="20003"/>
                    </a:ext>
                  </a:extLst>
                </a:gridCol>
              </a:tblGrid>
              <a:tr h="812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arcsin(x)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arccos(x)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arctan(x)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Domain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518" name="Object 1062"/>
          <p:cNvGraphicFramePr>
            <a:graphicFrameLocks noChangeAspect="1"/>
          </p:cNvGraphicFramePr>
          <p:nvPr/>
        </p:nvGraphicFramePr>
        <p:xfrm>
          <a:off x="3276600" y="3276600"/>
          <a:ext cx="1524000" cy="427038"/>
        </p:xfrm>
        <a:graphic>
          <a:graphicData uri="http://schemas.openxmlformats.org/presentationml/2006/ole">
            <mc:AlternateContent xmlns:mc="http://schemas.openxmlformats.org/markup-compatibility/2006">
              <mc:Choice xmlns:v="urn:schemas-microsoft-com:vml" Requires="v">
                <p:oleObj spid="_x0000_s20585" name="Equation" r:id="rId3" imgW="634680" imgH="177480" progId="Equation.3">
                  <p:embed/>
                </p:oleObj>
              </mc:Choice>
              <mc:Fallback>
                <p:oleObj name="Equation" r:id="rId3" imgW="634680" imgH="177480" progId="Equation.3">
                  <p:embed/>
                  <p:pic>
                    <p:nvPicPr>
                      <p:cNvPr id="0" name="Object 10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276600"/>
                        <a:ext cx="1524000"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9" name="Object 1063"/>
          <p:cNvGraphicFramePr>
            <a:graphicFrameLocks noChangeAspect="1"/>
          </p:cNvGraphicFramePr>
          <p:nvPr/>
        </p:nvGraphicFramePr>
        <p:xfrm>
          <a:off x="4953000" y="3276600"/>
          <a:ext cx="1524000" cy="427038"/>
        </p:xfrm>
        <a:graphic>
          <a:graphicData uri="http://schemas.openxmlformats.org/presentationml/2006/ole">
            <mc:AlternateContent xmlns:mc="http://schemas.openxmlformats.org/markup-compatibility/2006">
              <mc:Choice xmlns:v="urn:schemas-microsoft-com:vml" Requires="v">
                <p:oleObj spid="_x0000_s20586" name="Equation" r:id="rId5" imgW="634680" imgH="177480" progId="Equation.3">
                  <p:embed/>
                </p:oleObj>
              </mc:Choice>
              <mc:Fallback>
                <p:oleObj name="Equation" r:id="rId5" imgW="634680" imgH="177480" progId="Equation.3">
                  <p:embed/>
                  <p:pic>
                    <p:nvPicPr>
                      <p:cNvPr id="0" name="Object 10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3276600"/>
                        <a:ext cx="1524000"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0" name="Object 1064"/>
          <p:cNvGraphicFramePr>
            <a:graphicFrameLocks noChangeAspect="1"/>
          </p:cNvGraphicFramePr>
          <p:nvPr/>
        </p:nvGraphicFramePr>
        <p:xfrm>
          <a:off x="6553200" y="3276600"/>
          <a:ext cx="1584325" cy="349250"/>
        </p:xfrm>
        <a:graphic>
          <a:graphicData uri="http://schemas.openxmlformats.org/presentationml/2006/ole">
            <mc:AlternateContent xmlns:mc="http://schemas.openxmlformats.org/markup-compatibility/2006">
              <mc:Choice xmlns:v="urn:schemas-microsoft-com:vml" Requires="v">
                <p:oleObj spid="_x0000_s20587" name="Equation" r:id="rId7" imgW="749160" imgH="164880" progId="Equation.3">
                  <p:embed/>
                </p:oleObj>
              </mc:Choice>
              <mc:Fallback>
                <p:oleObj name="Equation" r:id="rId7" imgW="749160" imgH="164880" progId="Equation.3">
                  <p:embed/>
                  <p:pic>
                    <p:nvPicPr>
                      <p:cNvPr id="0" name="Object 106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3200" y="3276600"/>
                        <a:ext cx="1584325"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1" name="Object 1065"/>
          <p:cNvGraphicFramePr>
            <a:graphicFrameLocks noChangeAspect="1"/>
          </p:cNvGraphicFramePr>
          <p:nvPr/>
        </p:nvGraphicFramePr>
        <p:xfrm>
          <a:off x="3276600" y="3962400"/>
          <a:ext cx="1614488" cy="822325"/>
        </p:xfrm>
        <a:graphic>
          <a:graphicData uri="http://schemas.openxmlformats.org/presentationml/2006/ole">
            <mc:AlternateContent xmlns:mc="http://schemas.openxmlformats.org/markup-compatibility/2006">
              <mc:Choice xmlns:v="urn:schemas-microsoft-com:vml" Requires="v">
                <p:oleObj spid="_x0000_s20588" name="Equation" r:id="rId9" imgW="774360" imgH="393480" progId="Equation.3">
                  <p:embed/>
                </p:oleObj>
              </mc:Choice>
              <mc:Fallback>
                <p:oleObj name="Equation" r:id="rId9" imgW="774360" imgH="393480" progId="Equation.3">
                  <p:embed/>
                  <p:pic>
                    <p:nvPicPr>
                      <p:cNvPr id="0" name="Object 106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3962400"/>
                        <a:ext cx="16144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2" name="Object 1066"/>
          <p:cNvGraphicFramePr>
            <a:graphicFrameLocks noChangeAspect="1"/>
          </p:cNvGraphicFramePr>
          <p:nvPr>
            <p:extLst>
              <p:ext uri="{D42A27DB-BD31-4B8C-83A1-F6EECF244321}">
                <p14:modId xmlns:p14="http://schemas.microsoft.com/office/powerpoint/2010/main" val="3437092982"/>
              </p:ext>
            </p:extLst>
          </p:nvPr>
        </p:nvGraphicFramePr>
        <p:xfrm>
          <a:off x="5041900" y="4197350"/>
          <a:ext cx="1330325" cy="388938"/>
        </p:xfrm>
        <a:graphic>
          <a:graphicData uri="http://schemas.openxmlformats.org/presentationml/2006/ole">
            <mc:AlternateContent xmlns:mc="http://schemas.openxmlformats.org/markup-compatibility/2006">
              <mc:Choice xmlns:v="urn:schemas-microsoft-com:vml" Requires="v">
                <p:oleObj spid="_x0000_s20589" name="Equation" r:id="rId11" imgW="609480" imgH="177480" progId="Equation.DSMT4">
                  <p:embed/>
                </p:oleObj>
              </mc:Choice>
              <mc:Fallback>
                <p:oleObj name="Equation" r:id="rId11" imgW="609480" imgH="177480" progId="Equation.DSMT4">
                  <p:embed/>
                  <p:pic>
                    <p:nvPicPr>
                      <p:cNvPr id="0" name="Object 1066"/>
                      <p:cNvPicPr>
                        <a:picLocks noChangeAspect="1" noChangeArrowheads="1"/>
                      </p:cNvPicPr>
                      <p:nvPr/>
                    </p:nvPicPr>
                    <p:blipFill>
                      <a:blip r:embed="rId12"/>
                      <a:srcRect/>
                      <a:stretch>
                        <a:fillRect/>
                      </a:stretch>
                    </p:blipFill>
                    <p:spPr bwMode="auto">
                      <a:xfrm>
                        <a:off x="5041900" y="4197350"/>
                        <a:ext cx="1330325" cy="38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3" name="Object 1067"/>
          <p:cNvGraphicFramePr>
            <a:graphicFrameLocks noChangeAspect="1"/>
          </p:cNvGraphicFramePr>
          <p:nvPr/>
        </p:nvGraphicFramePr>
        <p:xfrm>
          <a:off x="6553200" y="3962400"/>
          <a:ext cx="1600200" cy="814388"/>
        </p:xfrm>
        <a:graphic>
          <a:graphicData uri="http://schemas.openxmlformats.org/presentationml/2006/ole">
            <mc:AlternateContent xmlns:mc="http://schemas.openxmlformats.org/markup-compatibility/2006">
              <mc:Choice xmlns:v="urn:schemas-microsoft-com:vml" Requires="v">
                <p:oleObj spid="_x0000_s20590" name="Equation" r:id="rId13" imgW="774360" imgH="393480" progId="Equation.3">
                  <p:embed/>
                </p:oleObj>
              </mc:Choice>
              <mc:Fallback>
                <p:oleObj name="Equation" r:id="rId13" imgW="774360" imgH="393480" progId="Equation.3">
                  <p:embed/>
                  <p:pic>
                    <p:nvPicPr>
                      <p:cNvPr id="0" name="Object 10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53200" y="3962400"/>
                        <a:ext cx="1600200"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5" name="Text Box 1069"/>
          <p:cNvSpPr txBox="1">
            <a:spLocks noChangeArrowheads="1"/>
          </p:cNvSpPr>
          <p:nvPr/>
        </p:nvSpPr>
        <p:spPr bwMode="auto">
          <a:xfrm>
            <a:off x="0" y="56388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When x&lt;0, y=arccos(x) will be in which quadrant?</a:t>
            </a:r>
          </a:p>
        </p:txBody>
      </p:sp>
      <p:sp>
        <p:nvSpPr>
          <p:cNvPr id="20526" name="Text Box 1070"/>
          <p:cNvSpPr txBox="1">
            <a:spLocks noChangeArrowheads="1"/>
          </p:cNvSpPr>
          <p:nvPr/>
        </p:nvSpPr>
        <p:spPr bwMode="auto">
          <a:xfrm>
            <a:off x="0" y="50292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When x&lt;0, y=arcsin(x) will be in which quadrant?</a:t>
            </a:r>
          </a:p>
        </p:txBody>
      </p:sp>
      <p:sp>
        <p:nvSpPr>
          <p:cNvPr id="20527" name="Text Box 1071"/>
          <p:cNvSpPr txBox="1">
            <a:spLocks noChangeArrowheads="1"/>
          </p:cNvSpPr>
          <p:nvPr/>
        </p:nvSpPr>
        <p:spPr bwMode="auto">
          <a:xfrm>
            <a:off x="0" y="61722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When x&lt;0, y=arctan(x) will be in which quadrant?</a:t>
            </a:r>
          </a:p>
        </p:txBody>
      </p:sp>
      <p:sp>
        <p:nvSpPr>
          <p:cNvPr id="20528" name="Text Box 1072"/>
          <p:cNvSpPr txBox="1">
            <a:spLocks noChangeArrowheads="1"/>
          </p:cNvSpPr>
          <p:nvPr/>
        </p:nvSpPr>
        <p:spPr bwMode="auto">
          <a:xfrm>
            <a:off x="7467600" y="5029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y&lt;0 in IV</a:t>
            </a:r>
          </a:p>
        </p:txBody>
      </p:sp>
      <p:sp>
        <p:nvSpPr>
          <p:cNvPr id="20529" name="Text Box 1073"/>
          <p:cNvSpPr txBox="1">
            <a:spLocks noChangeArrowheads="1"/>
          </p:cNvSpPr>
          <p:nvPr/>
        </p:nvSpPr>
        <p:spPr bwMode="auto">
          <a:xfrm>
            <a:off x="7391400" y="5638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y&gt;0 in II</a:t>
            </a:r>
          </a:p>
        </p:txBody>
      </p:sp>
      <p:sp>
        <p:nvSpPr>
          <p:cNvPr id="20530" name="Text Box 1074"/>
          <p:cNvSpPr txBox="1">
            <a:spLocks noChangeArrowheads="1"/>
          </p:cNvSpPr>
          <p:nvPr/>
        </p:nvSpPr>
        <p:spPr bwMode="auto">
          <a:xfrm>
            <a:off x="7467600" y="60960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y&lt;0 in 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26"/>
                                        </p:tgtEl>
                                        <p:attrNameLst>
                                          <p:attrName>style.visibility</p:attrName>
                                        </p:attrNameLst>
                                      </p:cBhvr>
                                      <p:to>
                                        <p:strVal val="visible"/>
                                      </p:to>
                                    </p:set>
                                    <p:anim calcmode="lin" valueType="num">
                                      <p:cBhvr additive="base">
                                        <p:cTn id="7" dur="500" fill="hold"/>
                                        <p:tgtEl>
                                          <p:spTgt spid="20526"/>
                                        </p:tgtEl>
                                        <p:attrNameLst>
                                          <p:attrName>ppt_x</p:attrName>
                                        </p:attrNameLst>
                                      </p:cBhvr>
                                      <p:tavLst>
                                        <p:tav tm="0">
                                          <p:val>
                                            <p:strVal val="0-#ppt_w/2"/>
                                          </p:val>
                                        </p:tav>
                                        <p:tav tm="100000">
                                          <p:val>
                                            <p:strVal val="#ppt_x"/>
                                          </p:val>
                                        </p:tav>
                                      </p:tavLst>
                                    </p:anim>
                                    <p:anim calcmode="lin" valueType="num">
                                      <p:cBhvr additive="base">
                                        <p:cTn id="8" dur="500" fill="hold"/>
                                        <p:tgtEl>
                                          <p:spTgt spid="205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28"/>
                                        </p:tgtEl>
                                        <p:attrNameLst>
                                          <p:attrName>style.visibility</p:attrName>
                                        </p:attrNameLst>
                                      </p:cBhvr>
                                      <p:to>
                                        <p:strVal val="visible"/>
                                      </p:to>
                                    </p:set>
                                    <p:anim calcmode="lin" valueType="num">
                                      <p:cBhvr additive="base">
                                        <p:cTn id="13" dur="500" fill="hold"/>
                                        <p:tgtEl>
                                          <p:spTgt spid="20528"/>
                                        </p:tgtEl>
                                        <p:attrNameLst>
                                          <p:attrName>ppt_x</p:attrName>
                                        </p:attrNameLst>
                                      </p:cBhvr>
                                      <p:tavLst>
                                        <p:tav tm="0">
                                          <p:val>
                                            <p:strVal val="1+#ppt_w/2"/>
                                          </p:val>
                                        </p:tav>
                                        <p:tav tm="100000">
                                          <p:val>
                                            <p:strVal val="#ppt_x"/>
                                          </p:val>
                                        </p:tav>
                                      </p:tavLst>
                                    </p:anim>
                                    <p:anim calcmode="lin" valueType="num">
                                      <p:cBhvr additive="base">
                                        <p:cTn id="14" dur="500" fill="hold"/>
                                        <p:tgtEl>
                                          <p:spTgt spid="2052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25"/>
                                        </p:tgtEl>
                                        <p:attrNameLst>
                                          <p:attrName>style.visibility</p:attrName>
                                        </p:attrNameLst>
                                      </p:cBhvr>
                                      <p:to>
                                        <p:strVal val="visible"/>
                                      </p:to>
                                    </p:set>
                                    <p:anim calcmode="lin" valueType="num">
                                      <p:cBhvr additive="base">
                                        <p:cTn id="19" dur="500" fill="hold"/>
                                        <p:tgtEl>
                                          <p:spTgt spid="20525"/>
                                        </p:tgtEl>
                                        <p:attrNameLst>
                                          <p:attrName>ppt_x</p:attrName>
                                        </p:attrNameLst>
                                      </p:cBhvr>
                                      <p:tavLst>
                                        <p:tav tm="0">
                                          <p:val>
                                            <p:strVal val="0-#ppt_w/2"/>
                                          </p:val>
                                        </p:tav>
                                        <p:tav tm="100000">
                                          <p:val>
                                            <p:strVal val="#ppt_x"/>
                                          </p:val>
                                        </p:tav>
                                      </p:tavLst>
                                    </p:anim>
                                    <p:anim calcmode="lin" valueType="num">
                                      <p:cBhvr additive="base">
                                        <p:cTn id="20" dur="500" fill="hold"/>
                                        <p:tgtEl>
                                          <p:spTgt spid="2052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529"/>
                                        </p:tgtEl>
                                        <p:attrNameLst>
                                          <p:attrName>style.visibility</p:attrName>
                                        </p:attrNameLst>
                                      </p:cBhvr>
                                      <p:to>
                                        <p:strVal val="visible"/>
                                      </p:to>
                                    </p:set>
                                    <p:anim calcmode="lin" valueType="num">
                                      <p:cBhvr additive="base">
                                        <p:cTn id="25" dur="500" fill="hold"/>
                                        <p:tgtEl>
                                          <p:spTgt spid="20529"/>
                                        </p:tgtEl>
                                        <p:attrNameLst>
                                          <p:attrName>ppt_x</p:attrName>
                                        </p:attrNameLst>
                                      </p:cBhvr>
                                      <p:tavLst>
                                        <p:tav tm="0">
                                          <p:val>
                                            <p:strVal val="1+#ppt_w/2"/>
                                          </p:val>
                                        </p:tav>
                                        <p:tav tm="100000">
                                          <p:val>
                                            <p:strVal val="#ppt_x"/>
                                          </p:val>
                                        </p:tav>
                                      </p:tavLst>
                                    </p:anim>
                                    <p:anim calcmode="lin" valueType="num">
                                      <p:cBhvr additive="base">
                                        <p:cTn id="26" dur="500" fill="hold"/>
                                        <p:tgtEl>
                                          <p:spTgt spid="2052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27"/>
                                        </p:tgtEl>
                                        <p:attrNameLst>
                                          <p:attrName>style.visibility</p:attrName>
                                        </p:attrNameLst>
                                      </p:cBhvr>
                                      <p:to>
                                        <p:strVal val="visible"/>
                                      </p:to>
                                    </p:set>
                                    <p:anim calcmode="lin" valueType="num">
                                      <p:cBhvr additive="base">
                                        <p:cTn id="31" dur="500" fill="hold"/>
                                        <p:tgtEl>
                                          <p:spTgt spid="20527"/>
                                        </p:tgtEl>
                                        <p:attrNameLst>
                                          <p:attrName>ppt_x</p:attrName>
                                        </p:attrNameLst>
                                      </p:cBhvr>
                                      <p:tavLst>
                                        <p:tav tm="0">
                                          <p:val>
                                            <p:strVal val="0-#ppt_w/2"/>
                                          </p:val>
                                        </p:tav>
                                        <p:tav tm="100000">
                                          <p:val>
                                            <p:strVal val="#ppt_x"/>
                                          </p:val>
                                        </p:tav>
                                      </p:tavLst>
                                    </p:anim>
                                    <p:anim calcmode="lin" valueType="num">
                                      <p:cBhvr additive="base">
                                        <p:cTn id="32" dur="500" fill="hold"/>
                                        <p:tgtEl>
                                          <p:spTgt spid="2052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530"/>
                                        </p:tgtEl>
                                        <p:attrNameLst>
                                          <p:attrName>style.visibility</p:attrName>
                                        </p:attrNameLst>
                                      </p:cBhvr>
                                      <p:to>
                                        <p:strVal val="visible"/>
                                      </p:to>
                                    </p:set>
                                    <p:anim calcmode="lin" valueType="num">
                                      <p:cBhvr additive="base">
                                        <p:cTn id="37" dur="500" fill="hold"/>
                                        <p:tgtEl>
                                          <p:spTgt spid="20530"/>
                                        </p:tgtEl>
                                        <p:attrNameLst>
                                          <p:attrName>ppt_x</p:attrName>
                                        </p:attrNameLst>
                                      </p:cBhvr>
                                      <p:tavLst>
                                        <p:tav tm="0">
                                          <p:val>
                                            <p:strVal val="1+#ppt_w/2"/>
                                          </p:val>
                                        </p:tav>
                                        <p:tav tm="100000">
                                          <p:val>
                                            <p:strVal val="#ppt_x"/>
                                          </p:val>
                                        </p:tav>
                                      </p:tavLst>
                                    </p:anim>
                                    <p:anim calcmode="lin" valueType="num">
                                      <p:cBhvr additive="base">
                                        <p:cTn id="38" dur="500" fill="hold"/>
                                        <p:tgtEl>
                                          <p:spTgt spid="20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5" grpId="0" autoUpdateAnimBg="0"/>
      <p:bldP spid="20526" grpId="0" autoUpdateAnimBg="0"/>
      <p:bldP spid="20527" grpId="0" autoUpdateAnimBg="0"/>
      <p:bldP spid="20528" grpId="0" autoUpdateAnimBg="0"/>
      <p:bldP spid="20529" grpId="0" autoUpdateAnimBg="0"/>
      <p:bldP spid="2053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04800" y="5334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6627" name="Text Box 3"/>
          <p:cNvSpPr txBox="1">
            <a:spLocks noChangeArrowheads="1"/>
          </p:cNvSpPr>
          <p:nvPr/>
        </p:nvSpPr>
        <p:spPr bwMode="auto">
          <a:xfrm>
            <a:off x="381000" y="228600"/>
            <a:ext cx="2209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Find the exact value of each expression without using a calculator. When your answer is an angle, express it in radians. </a:t>
            </a:r>
          </a:p>
        </p:txBody>
      </p:sp>
      <p:graphicFrame>
        <p:nvGraphicFramePr>
          <p:cNvPr id="26628" name="Object 4"/>
          <p:cNvGraphicFramePr>
            <a:graphicFrameLocks noChangeAspect="1"/>
          </p:cNvGraphicFramePr>
          <p:nvPr/>
        </p:nvGraphicFramePr>
        <p:xfrm>
          <a:off x="2667000" y="222250"/>
          <a:ext cx="2295525" cy="6635750"/>
        </p:xfrm>
        <a:graphic>
          <a:graphicData uri="http://schemas.openxmlformats.org/presentationml/2006/ole">
            <mc:AlternateContent xmlns:mc="http://schemas.openxmlformats.org/markup-compatibility/2006">
              <mc:Choice xmlns:v="urn:schemas-microsoft-com:vml" Requires="v">
                <p:oleObj spid="_x0000_s26648" name="Equation" r:id="rId3" imgW="1066680" imgH="3085920" progId="Equation.3">
                  <p:embed/>
                </p:oleObj>
              </mc:Choice>
              <mc:Fallback>
                <p:oleObj name="Equation" r:id="rId3" imgW="1066680" imgH="30859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22250"/>
                        <a:ext cx="2295525" cy="663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9" name="Object 5"/>
          <p:cNvGraphicFramePr>
            <a:graphicFrameLocks noChangeAspect="1"/>
          </p:cNvGraphicFramePr>
          <p:nvPr/>
        </p:nvGraphicFramePr>
        <p:xfrm>
          <a:off x="5715000" y="304800"/>
          <a:ext cx="3022600" cy="6296025"/>
        </p:xfrm>
        <a:graphic>
          <a:graphicData uri="http://schemas.openxmlformats.org/presentationml/2006/ole">
            <mc:AlternateContent xmlns:mc="http://schemas.openxmlformats.org/markup-compatibility/2006">
              <mc:Choice xmlns:v="urn:schemas-microsoft-com:vml" Requires="v">
                <p:oleObj spid="_x0000_s26649" name="Equation" r:id="rId5" imgW="1371600" imgH="2857320" progId="Equation.3">
                  <p:embed/>
                </p:oleObj>
              </mc:Choice>
              <mc:Fallback>
                <p:oleObj name="Equation" r:id="rId5" imgW="1371600" imgH="285732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304800"/>
                        <a:ext cx="3022600" cy="629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38125"/>
            <a:ext cx="8047038" cy="1020763"/>
          </a:xfrm>
        </p:spPr>
        <p:txBody>
          <a:bodyPr/>
          <a:lstStyle/>
          <a:p>
            <a:pPr algn="l"/>
            <a:r>
              <a:rPr lang="en-US" altLang="en-US" sz="3200" b="1" dirty="0">
                <a:solidFill>
                  <a:srgbClr val="FF0000"/>
                </a:solidFill>
              </a:rPr>
              <a:t>.</a:t>
            </a:r>
          </a:p>
        </p:txBody>
      </p:sp>
      <p:sp>
        <p:nvSpPr>
          <p:cNvPr id="3" name="Subtitle 2"/>
          <p:cNvSpPr>
            <a:spLocks noGrp="1"/>
          </p:cNvSpPr>
          <p:nvPr>
            <p:ph type="subTitle" idx="1"/>
          </p:nvPr>
        </p:nvSpPr>
        <p:spPr>
          <a:xfrm>
            <a:off x="469900" y="1073150"/>
            <a:ext cx="8262938" cy="5419725"/>
          </a:xfrm>
        </p:spPr>
        <p:txBody>
          <a:bodyPr/>
          <a:lstStyle/>
          <a:p>
            <a:pPr>
              <a:buFont typeface="Arial" charset="0"/>
              <a:buNone/>
              <a:defRPr/>
            </a:pPr>
            <a:r>
              <a:rPr lang="en-US" sz="2800" b="1" dirty="0">
                <a:sym typeface="Webdings"/>
              </a:rPr>
              <a:t></a:t>
            </a:r>
            <a:r>
              <a:rPr lang="en-US" sz="2800" b="1" dirty="0">
                <a:solidFill>
                  <a:srgbClr val="00B050"/>
                </a:solidFill>
                <a:latin typeface="Bodoni MT Black" pitchFamily="18" charset="0"/>
                <a:sym typeface="Webdings"/>
              </a:rPr>
              <a:t>Previously you have learned</a:t>
            </a:r>
            <a:r>
              <a:rPr lang="en-US" sz="2800" b="1" dirty="0">
                <a:sym typeface="Webdings"/>
              </a:rPr>
              <a:t></a:t>
            </a:r>
            <a:r>
              <a:rPr lang="en-US" sz="2800" b="1" dirty="0"/>
              <a:t>	  </a:t>
            </a:r>
          </a:p>
          <a:p>
            <a:pPr algn="l">
              <a:buFont typeface="Arial" charset="0"/>
              <a:buNone/>
              <a:defRPr/>
            </a:pPr>
            <a:r>
              <a:rPr lang="en-US" sz="4000" b="1" dirty="0">
                <a:solidFill>
                  <a:srgbClr val="00B050"/>
                </a:solidFill>
                <a:sym typeface="Wingdings"/>
              </a:rPr>
              <a:t></a:t>
            </a:r>
            <a:r>
              <a:rPr lang="en-US" sz="2400" b="1" dirty="0">
                <a:solidFill>
                  <a:schemeClr val="tx2"/>
                </a:solidFill>
                <a:latin typeface="Agency FB" pitchFamily="34" charset="0"/>
                <a:cs typeface="Arabic Typesetting" pitchFamily="66" charset="-78"/>
                <a:sym typeface="Wingdings"/>
              </a:rPr>
              <a:t>To find an inverse of a function, </a:t>
            </a:r>
            <a:r>
              <a:rPr lang="en-US" sz="2400" b="1" dirty="0">
                <a:solidFill>
                  <a:schemeClr val="tx2"/>
                </a:solidFill>
                <a:latin typeface="Agency FB" pitchFamily="34" charset="0"/>
                <a:cs typeface="Arabic Typesetting" pitchFamily="66" charset="-78"/>
              </a:rPr>
              <a:t>switch x and y, then solve the equation for y. </a:t>
            </a:r>
          </a:p>
          <a:p>
            <a:pPr algn="l">
              <a:buFont typeface="Arial" charset="0"/>
              <a:buNone/>
              <a:defRPr/>
            </a:pPr>
            <a:r>
              <a:rPr lang="en-US" sz="4000" b="1" dirty="0">
                <a:solidFill>
                  <a:srgbClr val="00B050"/>
                </a:solidFill>
                <a:sym typeface="Wingdings"/>
              </a:rPr>
              <a:t></a:t>
            </a:r>
            <a:r>
              <a:rPr lang="en-US" sz="2400" b="1" dirty="0">
                <a:solidFill>
                  <a:srgbClr val="00B050"/>
                </a:solidFill>
                <a:sym typeface="Wingdings"/>
              </a:rPr>
              <a:t> </a:t>
            </a:r>
            <a:r>
              <a:rPr lang="en-US" sz="2400" b="1" dirty="0">
                <a:solidFill>
                  <a:schemeClr val="tx2"/>
                </a:solidFill>
                <a:latin typeface="Agency FB" pitchFamily="34" charset="0"/>
                <a:cs typeface="Arabic Typesetting" pitchFamily="66" charset="-78"/>
              </a:rPr>
              <a:t>Inverse function notation  f¯¹(x)</a:t>
            </a:r>
          </a:p>
          <a:p>
            <a:pPr algn="l">
              <a:buFont typeface="Arial" charset="0"/>
              <a:buNone/>
              <a:defRPr/>
            </a:pPr>
            <a:r>
              <a:rPr lang="en-US" sz="4000" b="1" dirty="0">
                <a:solidFill>
                  <a:srgbClr val="00B050"/>
                </a:solidFill>
                <a:sym typeface="Wingdings"/>
              </a:rPr>
              <a:t></a:t>
            </a:r>
            <a:r>
              <a:rPr lang="en-US" sz="2400" b="1" dirty="0">
                <a:solidFill>
                  <a:srgbClr val="00B050"/>
                </a:solidFill>
                <a:sym typeface="Wingdings"/>
              </a:rPr>
              <a:t> </a:t>
            </a:r>
            <a:r>
              <a:rPr lang="en-US" sz="2400" b="1" dirty="0">
                <a:solidFill>
                  <a:schemeClr val="tx2"/>
                </a:solidFill>
                <a:latin typeface="Agency FB" pitchFamily="34" charset="0"/>
                <a:cs typeface="Arabic Typesetting" pitchFamily="66" charset="-78"/>
              </a:rPr>
              <a:t>For a function to have an inverse it has to be one-to-one. One x for one   	  y value, and one y for one x value. It will pass the vertical and the    	 	  horizontal line test. </a:t>
            </a:r>
          </a:p>
          <a:p>
            <a:pPr algn="l">
              <a:buFont typeface="Arial" charset="0"/>
              <a:buNone/>
              <a:defRPr/>
            </a:pPr>
            <a:r>
              <a:rPr lang="en-US" sz="4000" b="1" dirty="0">
                <a:solidFill>
                  <a:srgbClr val="00B050"/>
                </a:solidFill>
                <a:sym typeface="Wingdings"/>
              </a:rPr>
              <a:t> </a:t>
            </a:r>
            <a:r>
              <a:rPr lang="en-US" sz="2400" b="1" dirty="0">
                <a:solidFill>
                  <a:schemeClr val="tx2"/>
                </a:solidFill>
                <a:latin typeface="Agency FB" pitchFamily="34" charset="0"/>
                <a:cs typeface="Arabic Typesetting" pitchFamily="66" charset="-78"/>
              </a:rPr>
              <a:t>Two inverse functions on the graph reflect over y=x </a:t>
            </a:r>
          </a:p>
          <a:p>
            <a:pPr algn="l">
              <a:buFont typeface="Arial" charset="0"/>
              <a:buNone/>
              <a:defRPr/>
            </a:pPr>
            <a:r>
              <a:rPr lang="en-US" sz="2400" b="1" dirty="0">
                <a:solidFill>
                  <a:schemeClr val="tx2"/>
                </a:solidFill>
                <a:latin typeface="Agency FB" pitchFamily="34" charset="0"/>
                <a:cs typeface="Arabic Typesetting" pitchFamily="66" charset="-78"/>
              </a:rPr>
              <a:t>		 f(x) </a:t>
            </a:r>
            <a:r>
              <a:rPr lang="en-US" sz="2400" b="1" dirty="0">
                <a:solidFill>
                  <a:schemeClr val="tx2"/>
                </a:solidFill>
                <a:latin typeface="Agency FB" pitchFamily="34" charset="0"/>
                <a:cs typeface="Arabic Typesetting" pitchFamily="66" charset="-78"/>
                <a:sym typeface="Wingdings" pitchFamily="2" charset="2"/>
              </a:rPr>
              <a:t> f¯¹(x)    (</a:t>
            </a:r>
            <a:r>
              <a:rPr lang="en-US" sz="2400" b="1" dirty="0" err="1">
                <a:solidFill>
                  <a:schemeClr val="tx2"/>
                </a:solidFill>
                <a:latin typeface="Agency FB" pitchFamily="34" charset="0"/>
                <a:cs typeface="Arabic Typesetting" pitchFamily="66" charset="-78"/>
                <a:sym typeface="Wingdings" pitchFamily="2" charset="2"/>
              </a:rPr>
              <a:t>x,y</a:t>
            </a:r>
            <a:r>
              <a:rPr lang="en-US" sz="2400" b="1" dirty="0">
                <a:solidFill>
                  <a:schemeClr val="tx2"/>
                </a:solidFill>
                <a:latin typeface="Agency FB" pitchFamily="34" charset="0"/>
                <a:cs typeface="Arabic Typesetting" pitchFamily="66" charset="-78"/>
                <a:sym typeface="Wingdings" pitchFamily="2" charset="2"/>
              </a:rPr>
              <a:t>) </a:t>
            </a:r>
            <a:r>
              <a:rPr lang="en-US" sz="2400" b="1" dirty="0">
                <a:solidFill>
                  <a:schemeClr val="tx2"/>
                </a:solidFill>
                <a:latin typeface="Agency FB" pitchFamily="34" charset="0"/>
                <a:cs typeface="Arabic Typesetting" pitchFamily="66" charset="-78"/>
              </a:rPr>
              <a:t> </a:t>
            </a:r>
            <a:r>
              <a:rPr lang="en-US" sz="2400" b="1" dirty="0">
                <a:solidFill>
                  <a:schemeClr val="tx2"/>
                </a:solidFill>
                <a:latin typeface="Agency FB" pitchFamily="34" charset="0"/>
                <a:cs typeface="Arabic Typesetting" pitchFamily="66" charset="-78"/>
                <a:sym typeface="Wingdings" pitchFamily="2" charset="2"/>
              </a:rPr>
              <a:t>  (y, x) </a:t>
            </a:r>
            <a:r>
              <a:rPr lang="en-US" sz="2400" b="1" dirty="0">
                <a:solidFill>
                  <a:schemeClr val="tx2"/>
                </a:solidFill>
                <a:latin typeface="Agency FB" pitchFamily="34" charset="0"/>
                <a:cs typeface="Arabic Typesetting" pitchFamily="66" charset="-78"/>
              </a:rPr>
              <a:t> </a:t>
            </a:r>
          </a:p>
        </p:txBody>
      </p:sp>
    </p:spTree>
    <p:extLst>
      <p:ext uri="{BB962C8B-B14F-4D97-AF65-F5344CB8AC3E}">
        <p14:creationId xmlns:p14="http://schemas.microsoft.com/office/powerpoint/2010/main" val="418606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762000" y="7620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Let us begin with a simple question:</a:t>
            </a:r>
          </a:p>
        </p:txBody>
      </p:sp>
      <p:graphicFrame>
        <p:nvGraphicFramePr>
          <p:cNvPr id="4099" name="Object 3"/>
          <p:cNvGraphicFramePr>
            <a:graphicFrameLocks noChangeAspect="1"/>
          </p:cNvGraphicFramePr>
          <p:nvPr/>
        </p:nvGraphicFramePr>
        <p:xfrm>
          <a:off x="838200" y="2895600"/>
          <a:ext cx="2146300" cy="1316038"/>
        </p:xfrm>
        <a:graphic>
          <a:graphicData uri="http://schemas.openxmlformats.org/presentationml/2006/ole">
            <mc:AlternateContent xmlns:mc="http://schemas.openxmlformats.org/markup-compatibility/2006">
              <mc:Choice xmlns:v="urn:schemas-microsoft-com:vml" Requires="v">
                <p:oleObj spid="_x0000_s4118" name="Equation" r:id="rId3" imgW="787320" imgH="482400" progId="Equation.3">
                  <p:embed/>
                </p:oleObj>
              </mc:Choice>
              <mc:Fallback>
                <p:oleObj name="Equation" r:id="rId3" imgW="787320" imgH="4824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895600"/>
                        <a:ext cx="2146300"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5" name="Picture 9" descr="BD00028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29400" y="381000"/>
            <a:ext cx="862013" cy="844550"/>
          </a:xfrm>
          <a:prstGeom prst="rect">
            <a:avLst/>
          </a:prstGeom>
          <a:noFill/>
          <a:extLst>
            <a:ext uri="{909E8E84-426E-40DD-AFC4-6F175D3DCCD1}">
              <a14:hiddenFill xmlns:a14="http://schemas.microsoft.com/office/drawing/2010/main">
                <a:solidFill>
                  <a:srgbClr val="FFFFFF"/>
                </a:solidFill>
              </a14:hiddenFill>
            </a:ext>
          </a:extLst>
        </p:spPr>
      </p:pic>
      <p:sp>
        <p:nvSpPr>
          <p:cNvPr id="4106" name="Text Box 10"/>
          <p:cNvSpPr txBox="1">
            <a:spLocks noChangeArrowheads="1"/>
          </p:cNvSpPr>
          <p:nvPr/>
        </p:nvSpPr>
        <p:spPr bwMode="auto">
          <a:xfrm>
            <a:off x="762000" y="1676400"/>
            <a:ext cx="777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What is the first pair of inverse functions that pop into YOUR mind?</a:t>
            </a:r>
          </a:p>
        </p:txBody>
      </p:sp>
      <p:sp>
        <p:nvSpPr>
          <p:cNvPr id="4107" name="Text Box 11"/>
          <p:cNvSpPr txBox="1">
            <a:spLocks noChangeArrowheads="1"/>
          </p:cNvSpPr>
          <p:nvPr/>
        </p:nvSpPr>
        <p:spPr bwMode="auto">
          <a:xfrm>
            <a:off x="3733800" y="2819400"/>
            <a:ext cx="4876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This may not be your pair but this is a famous pair. But something is not quite right with this pair. Do you know what is wrong?</a:t>
            </a:r>
          </a:p>
        </p:txBody>
      </p:sp>
      <p:sp>
        <p:nvSpPr>
          <p:cNvPr id="4108" name="Text Box 12"/>
          <p:cNvSpPr txBox="1">
            <a:spLocks noChangeArrowheads="1"/>
          </p:cNvSpPr>
          <p:nvPr/>
        </p:nvSpPr>
        <p:spPr bwMode="auto">
          <a:xfrm>
            <a:off x="685800" y="4953000"/>
            <a:ext cx="8001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Congratulations if you guessed that the top function does not really have an inverse because it is not 1-1 and therefore, the graph will not pass the horizontal line 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additive="base">
                                        <p:cTn id="7" dur="500" fill="hold"/>
                                        <p:tgtEl>
                                          <p:spTgt spid="4105"/>
                                        </p:tgtEl>
                                        <p:attrNameLst>
                                          <p:attrName>ppt_x</p:attrName>
                                        </p:attrNameLst>
                                      </p:cBhvr>
                                      <p:tavLst>
                                        <p:tav tm="0">
                                          <p:val>
                                            <p:strVal val="1+#ppt_w/2"/>
                                          </p:val>
                                        </p:tav>
                                        <p:tav tm="100000">
                                          <p:val>
                                            <p:strVal val="#ppt_x"/>
                                          </p:val>
                                        </p:tav>
                                      </p:tavLst>
                                    </p:anim>
                                    <p:anim calcmode="lin" valueType="num">
                                      <p:cBhvr additive="base">
                                        <p:cTn id="8" dur="500" fill="hold"/>
                                        <p:tgtEl>
                                          <p:spTgt spid="41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106"/>
                                        </p:tgtEl>
                                        <p:attrNameLst>
                                          <p:attrName>style.visibility</p:attrName>
                                        </p:attrNameLst>
                                      </p:cBhvr>
                                      <p:to>
                                        <p:strVal val="visible"/>
                                      </p:to>
                                    </p:set>
                                    <p:animEffect transition="in" filter="blinds(horizontal)">
                                      <p:cBhvr>
                                        <p:cTn id="13" dur="500"/>
                                        <p:tgtEl>
                                          <p:spTgt spid="410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4099"/>
                                        </p:tgtEl>
                                        <p:attrNameLst>
                                          <p:attrName>style.visibility</p:attrName>
                                        </p:attrNameLst>
                                      </p:cBhvr>
                                      <p:to>
                                        <p:strVal val="visible"/>
                                      </p:to>
                                    </p:set>
                                    <p:animEffect transition="in" filter="dissolve">
                                      <p:cBhvr>
                                        <p:cTn id="18" dur="500"/>
                                        <p:tgtEl>
                                          <p:spTgt spid="409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107"/>
                                        </p:tgtEl>
                                        <p:attrNameLst>
                                          <p:attrName>style.visibility</p:attrName>
                                        </p:attrNameLst>
                                      </p:cBhvr>
                                      <p:to>
                                        <p:strVal val="visible"/>
                                      </p:to>
                                    </p:set>
                                    <p:anim calcmode="lin" valueType="num">
                                      <p:cBhvr additive="base">
                                        <p:cTn id="23" dur="500" fill="hold"/>
                                        <p:tgtEl>
                                          <p:spTgt spid="4107"/>
                                        </p:tgtEl>
                                        <p:attrNameLst>
                                          <p:attrName>ppt_x</p:attrName>
                                        </p:attrNameLst>
                                      </p:cBhvr>
                                      <p:tavLst>
                                        <p:tav tm="0">
                                          <p:val>
                                            <p:strVal val="1+#ppt_w/2"/>
                                          </p:val>
                                        </p:tav>
                                        <p:tav tm="100000">
                                          <p:val>
                                            <p:strVal val="#ppt_x"/>
                                          </p:val>
                                        </p:tav>
                                      </p:tavLst>
                                    </p:anim>
                                    <p:anim calcmode="lin" valueType="num">
                                      <p:cBhvr additive="base">
                                        <p:cTn id="24" dur="500" fill="hold"/>
                                        <p:tgtEl>
                                          <p:spTgt spid="410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4108"/>
                                        </p:tgtEl>
                                        <p:attrNameLst>
                                          <p:attrName>style.visibility</p:attrName>
                                        </p:attrNameLst>
                                      </p:cBhvr>
                                      <p:to>
                                        <p:strVal val="visible"/>
                                      </p:to>
                                    </p:set>
                                    <p:animEffect transition="in" filter="slide(fromBottom)">
                                      <p:cBhvr>
                                        <p:cTn id="29" dur="5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autoUpdateAnimBg="0"/>
      <p:bldP spid="4107" grpId="0" autoUpdateAnimBg="0"/>
      <p:bldP spid="410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8600" y="381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Consider the graph of </a:t>
            </a:r>
          </a:p>
        </p:txBody>
      </p:sp>
      <p:graphicFrame>
        <p:nvGraphicFramePr>
          <p:cNvPr id="5124" name="Object 4"/>
          <p:cNvGraphicFramePr>
            <a:graphicFrameLocks noChangeAspect="1"/>
          </p:cNvGraphicFramePr>
          <p:nvPr/>
        </p:nvGraphicFramePr>
        <p:xfrm>
          <a:off x="3581400" y="304800"/>
          <a:ext cx="1058863" cy="530225"/>
        </p:xfrm>
        <a:graphic>
          <a:graphicData uri="http://schemas.openxmlformats.org/presentationml/2006/ole">
            <mc:AlternateContent xmlns:mc="http://schemas.openxmlformats.org/markup-compatibility/2006">
              <mc:Choice xmlns:v="urn:schemas-microsoft-com:vml" Requires="v">
                <p:oleObj spid="_x0000_s5151" name="Equation" r:id="rId3" imgW="457200" imgH="228600" progId="Equation.3">
                  <p:embed/>
                </p:oleObj>
              </mc:Choice>
              <mc:Fallback>
                <p:oleObj name="Equation" r:id="rId3" imgW="4572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304800"/>
                        <a:ext cx="1058863"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914400"/>
            <a:ext cx="49053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7" name="Text Box 7"/>
          <p:cNvSpPr txBox="1">
            <a:spLocks noChangeArrowheads="1"/>
          </p:cNvSpPr>
          <p:nvPr/>
        </p:nvSpPr>
        <p:spPr bwMode="auto">
          <a:xfrm>
            <a:off x="381000" y="1143000"/>
            <a:ext cx="3124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Note the two points on the graph and also on the line y=4.</a:t>
            </a:r>
          </a:p>
        </p:txBody>
      </p:sp>
      <p:sp>
        <p:nvSpPr>
          <p:cNvPr id="5128" name="Text Box 8"/>
          <p:cNvSpPr txBox="1">
            <a:spLocks noChangeArrowheads="1"/>
          </p:cNvSpPr>
          <p:nvPr/>
        </p:nvSpPr>
        <p:spPr bwMode="auto">
          <a:xfrm>
            <a:off x="228600" y="2743200"/>
            <a:ext cx="32766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f(2) = 4 and f(-2) = 4 so what is an inverse function supposed to do with 4?</a:t>
            </a:r>
          </a:p>
          <a:p>
            <a:pPr>
              <a:spcBef>
                <a:spcPct val="50000"/>
              </a:spcBef>
            </a:pPr>
            <a:endParaRPr lang="en-US" altLang="en-US"/>
          </a:p>
        </p:txBody>
      </p:sp>
      <p:graphicFrame>
        <p:nvGraphicFramePr>
          <p:cNvPr id="5129" name="Object 9"/>
          <p:cNvGraphicFramePr>
            <a:graphicFrameLocks noChangeAspect="1"/>
          </p:cNvGraphicFramePr>
          <p:nvPr/>
        </p:nvGraphicFramePr>
        <p:xfrm>
          <a:off x="304800" y="4419600"/>
          <a:ext cx="3352800" cy="450850"/>
        </p:xfrm>
        <a:graphic>
          <a:graphicData uri="http://schemas.openxmlformats.org/presentationml/2006/ole">
            <mc:AlternateContent xmlns:mc="http://schemas.openxmlformats.org/markup-compatibility/2006">
              <mc:Choice xmlns:v="urn:schemas-microsoft-com:vml" Requires="v">
                <p:oleObj spid="_x0000_s5152" name="Equation" r:id="rId6" imgW="1701720" imgH="228600" progId="Equation.3">
                  <p:embed/>
                </p:oleObj>
              </mc:Choice>
              <mc:Fallback>
                <p:oleObj name="Equation" r:id="rId6" imgW="1701720" imgH="2286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419600"/>
                        <a:ext cx="335280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0" name="Text Box 10"/>
          <p:cNvSpPr txBox="1">
            <a:spLocks noChangeArrowheads="1"/>
          </p:cNvSpPr>
          <p:nvPr/>
        </p:nvSpPr>
        <p:spPr bwMode="auto">
          <a:xfrm>
            <a:off x="304800" y="5410200"/>
            <a:ext cx="8534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By definition, a function cannot generate two different outputs for the same input, so the sad truth is that this function, as is, does not have an inverse.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dissolve">
                                      <p:cBhvr>
                                        <p:cTn id="7" dur="500"/>
                                        <p:tgtEl>
                                          <p:spTgt spid="5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127"/>
                                        </p:tgtEl>
                                        <p:attrNameLst>
                                          <p:attrName>style.visibility</p:attrName>
                                        </p:attrNameLst>
                                      </p:cBhvr>
                                      <p:to>
                                        <p:strVal val="visible"/>
                                      </p:to>
                                    </p:set>
                                    <p:anim calcmode="lin" valueType="num">
                                      <p:cBhvr additive="base">
                                        <p:cTn id="12" dur="500" fill="hold"/>
                                        <p:tgtEl>
                                          <p:spTgt spid="5127"/>
                                        </p:tgtEl>
                                        <p:attrNameLst>
                                          <p:attrName>ppt_x</p:attrName>
                                        </p:attrNameLst>
                                      </p:cBhvr>
                                      <p:tavLst>
                                        <p:tav tm="0">
                                          <p:val>
                                            <p:strVal val="0-#ppt_w/2"/>
                                          </p:val>
                                        </p:tav>
                                        <p:tav tm="100000">
                                          <p:val>
                                            <p:strVal val="#ppt_x"/>
                                          </p:val>
                                        </p:tav>
                                      </p:tavLst>
                                    </p:anim>
                                    <p:anim calcmode="lin" valueType="num">
                                      <p:cBhvr additive="base">
                                        <p:cTn id="13"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128"/>
                                        </p:tgtEl>
                                        <p:attrNameLst>
                                          <p:attrName>style.visibility</p:attrName>
                                        </p:attrNameLst>
                                      </p:cBhvr>
                                      <p:to>
                                        <p:strVal val="visible"/>
                                      </p:to>
                                    </p:set>
                                    <p:anim calcmode="lin" valueType="num">
                                      <p:cBhvr additive="base">
                                        <p:cTn id="18" dur="500" fill="hold"/>
                                        <p:tgtEl>
                                          <p:spTgt spid="5128"/>
                                        </p:tgtEl>
                                        <p:attrNameLst>
                                          <p:attrName>ppt_x</p:attrName>
                                        </p:attrNameLst>
                                      </p:cBhvr>
                                      <p:tavLst>
                                        <p:tav tm="0">
                                          <p:val>
                                            <p:strVal val="0-#ppt_w/2"/>
                                          </p:val>
                                        </p:tav>
                                        <p:tav tm="100000">
                                          <p:val>
                                            <p:strVal val="#ppt_x"/>
                                          </p:val>
                                        </p:tav>
                                      </p:tavLst>
                                    </p:anim>
                                    <p:anim calcmode="lin" valueType="num">
                                      <p:cBhvr additive="base">
                                        <p:cTn id="19"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5129"/>
                                        </p:tgtEl>
                                        <p:attrNameLst>
                                          <p:attrName>style.visibility</p:attrName>
                                        </p:attrNameLst>
                                      </p:cBhvr>
                                      <p:to>
                                        <p:strVal val="visible"/>
                                      </p:to>
                                    </p:set>
                                    <p:anim calcmode="lin" valueType="num">
                                      <p:cBhvr additive="base">
                                        <p:cTn id="24" dur="500" fill="hold"/>
                                        <p:tgtEl>
                                          <p:spTgt spid="5129"/>
                                        </p:tgtEl>
                                        <p:attrNameLst>
                                          <p:attrName>ppt_x</p:attrName>
                                        </p:attrNameLst>
                                      </p:cBhvr>
                                      <p:tavLst>
                                        <p:tav tm="0">
                                          <p:val>
                                            <p:strVal val="0-#ppt_w/2"/>
                                          </p:val>
                                        </p:tav>
                                        <p:tav tm="100000">
                                          <p:val>
                                            <p:strVal val="#ppt_x"/>
                                          </p:val>
                                        </p:tav>
                                      </p:tavLst>
                                    </p:anim>
                                    <p:anim calcmode="lin" valueType="num">
                                      <p:cBhvr additive="base">
                                        <p:cTn id="25"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130"/>
                                        </p:tgtEl>
                                        <p:attrNameLst>
                                          <p:attrName>style.visibility</p:attrName>
                                        </p:attrNameLst>
                                      </p:cBhvr>
                                      <p:to>
                                        <p:strVal val="visible"/>
                                      </p:to>
                                    </p:set>
                                    <p:animEffect transition="in" filter="slide(fromBottom)">
                                      <p:cBhvr>
                                        <p:cTn id="30" dur="500"/>
                                        <p:tgtEl>
                                          <p:spTgt spid="5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28" grpId="0" autoUpdateAnimBg="0"/>
      <p:bldP spid="513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81000"/>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So how is it that we arrange for this function to have an inverse?</a:t>
            </a:r>
          </a:p>
        </p:txBody>
      </p:sp>
      <p:sp>
        <p:nvSpPr>
          <p:cNvPr id="6149" name="Text Box 5"/>
          <p:cNvSpPr txBox="1">
            <a:spLocks noChangeArrowheads="1"/>
          </p:cNvSpPr>
          <p:nvPr/>
        </p:nvSpPr>
        <p:spPr bwMode="auto">
          <a:xfrm>
            <a:off x="381000" y="1447800"/>
            <a:ext cx="4038600"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We consider only one half of the graph: x </a:t>
            </a:r>
            <a:r>
              <a:rPr lang="en-US" altLang="en-US" u="sng"/>
              <a:t>&gt;</a:t>
            </a:r>
            <a:r>
              <a:rPr lang="en-US" altLang="en-US"/>
              <a:t> 0.</a:t>
            </a:r>
          </a:p>
          <a:p>
            <a:pPr>
              <a:spcBef>
                <a:spcPct val="50000"/>
              </a:spcBef>
            </a:pPr>
            <a:r>
              <a:rPr lang="en-US" altLang="en-US"/>
              <a:t>The graph now passes the horizontal line test and we do have an inverse:</a:t>
            </a:r>
          </a:p>
        </p:txBody>
      </p:sp>
      <p:graphicFrame>
        <p:nvGraphicFramePr>
          <p:cNvPr id="6150" name="Object 6"/>
          <p:cNvGraphicFramePr>
            <a:graphicFrameLocks noChangeAspect="1"/>
          </p:cNvGraphicFramePr>
          <p:nvPr/>
        </p:nvGraphicFramePr>
        <p:xfrm>
          <a:off x="304800" y="3886200"/>
          <a:ext cx="3427413" cy="1316038"/>
        </p:xfrm>
        <a:graphic>
          <a:graphicData uri="http://schemas.openxmlformats.org/presentationml/2006/ole">
            <mc:AlternateContent xmlns:mc="http://schemas.openxmlformats.org/markup-compatibility/2006">
              <mc:Choice xmlns:v="urn:schemas-microsoft-com:vml" Requires="v">
                <p:oleObj spid="_x0000_s37915" name="Equation" r:id="rId3" imgW="1257120" imgH="482400" progId="Equation.3">
                  <p:embed/>
                </p:oleObj>
              </mc:Choice>
              <mc:Fallback>
                <p:oleObj name="Equation" r:id="rId3" imgW="1257120" imgH="4824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86200"/>
                        <a:ext cx="3427413"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8" name="Text Box 14"/>
          <p:cNvSpPr txBox="1">
            <a:spLocks noChangeArrowheads="1"/>
          </p:cNvSpPr>
          <p:nvPr/>
        </p:nvSpPr>
        <p:spPr bwMode="auto">
          <a:xfrm>
            <a:off x="228600" y="5165724"/>
            <a:ext cx="8534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This process of considering only part of the graph is called RESTRICTING THE DOMAIN</a:t>
            </a:r>
          </a:p>
        </p:txBody>
      </p:sp>
      <p:grpSp>
        <p:nvGrpSpPr>
          <p:cNvPr id="6161" name="Group 17"/>
          <p:cNvGrpSpPr>
            <a:grpSpLocks/>
          </p:cNvGrpSpPr>
          <p:nvPr/>
        </p:nvGrpSpPr>
        <p:grpSpPr bwMode="auto">
          <a:xfrm>
            <a:off x="4038600" y="990600"/>
            <a:ext cx="4800600" cy="4352925"/>
            <a:chOff x="2544" y="624"/>
            <a:chExt cx="3024" cy="2742"/>
          </a:xfrm>
        </p:grpSpPr>
        <p:graphicFrame>
          <p:nvGraphicFramePr>
            <p:cNvPr id="6155" name="Object 11"/>
            <p:cNvGraphicFramePr>
              <a:graphicFrameLocks noChangeAspect="1"/>
            </p:cNvGraphicFramePr>
            <p:nvPr/>
          </p:nvGraphicFramePr>
          <p:xfrm>
            <a:off x="4896" y="1632"/>
            <a:ext cx="672" cy="336"/>
          </p:xfrm>
          <a:graphic>
            <a:graphicData uri="http://schemas.openxmlformats.org/presentationml/2006/ole">
              <mc:AlternateContent xmlns:mc="http://schemas.openxmlformats.org/markup-compatibility/2006">
                <mc:Choice xmlns:v="urn:schemas-microsoft-com:vml" Requires="v">
                  <p:oleObj spid="_x0000_s37916" name="Equation" r:id="rId5" imgW="482400" imgH="241200" progId="Equation.3">
                    <p:embed/>
                  </p:oleObj>
                </mc:Choice>
                <mc:Fallback>
                  <p:oleObj name="Equation" r:id="rId5" imgW="482400" imgH="2412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6" y="1632"/>
                          <a:ext cx="672" cy="3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15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6" y="864"/>
              <a:ext cx="2784" cy="2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3" name="Text Box 9"/>
            <p:cNvSpPr txBox="1">
              <a:spLocks noChangeArrowheads="1"/>
            </p:cNvSpPr>
            <p:nvPr/>
          </p:nvSpPr>
          <p:spPr bwMode="auto">
            <a:xfrm>
              <a:off x="2544" y="1248"/>
              <a:ext cx="1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t>4</a:t>
              </a:r>
            </a:p>
          </p:txBody>
        </p:sp>
        <p:sp>
          <p:nvSpPr>
            <p:cNvPr id="6154" name="Text Box 10"/>
            <p:cNvSpPr txBox="1">
              <a:spLocks noChangeArrowheads="1"/>
            </p:cNvSpPr>
            <p:nvPr/>
          </p:nvSpPr>
          <p:spPr bwMode="auto">
            <a:xfrm>
              <a:off x="4512" y="816"/>
              <a:ext cx="5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y=x</a:t>
              </a:r>
            </a:p>
          </p:txBody>
        </p:sp>
        <p:graphicFrame>
          <p:nvGraphicFramePr>
            <p:cNvPr id="6156" name="Object 12"/>
            <p:cNvGraphicFramePr>
              <a:graphicFrameLocks noChangeAspect="1"/>
            </p:cNvGraphicFramePr>
            <p:nvPr/>
          </p:nvGraphicFramePr>
          <p:xfrm>
            <a:off x="3072" y="624"/>
            <a:ext cx="576" cy="314"/>
          </p:xfrm>
          <a:graphic>
            <a:graphicData uri="http://schemas.openxmlformats.org/presentationml/2006/ole">
              <mc:AlternateContent xmlns:mc="http://schemas.openxmlformats.org/markup-compatibility/2006">
                <mc:Choice xmlns:v="urn:schemas-microsoft-com:vml" Requires="v">
                  <p:oleObj spid="_x0000_s37917" name="Equation" r:id="rId8" imgW="419040" imgH="228600" progId="Equation.3">
                    <p:embed/>
                  </p:oleObj>
                </mc:Choice>
                <mc:Fallback>
                  <p:oleObj name="Equation" r:id="rId8" imgW="419040" imgH="2286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72" y="624"/>
                          <a:ext cx="576" cy="3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0" name="Text Box 16"/>
            <p:cNvSpPr txBox="1">
              <a:spLocks noChangeArrowheads="1"/>
            </p:cNvSpPr>
            <p:nvPr/>
          </p:nvSpPr>
          <p:spPr bwMode="auto">
            <a:xfrm>
              <a:off x="2592" y="1872"/>
              <a:ext cx="1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t>2</a:t>
              </a:r>
            </a:p>
          </p:txBody>
        </p:sp>
      </p:grpSp>
      <p:sp>
        <p:nvSpPr>
          <p:cNvPr id="13" name="Text Box 14"/>
          <p:cNvSpPr txBox="1">
            <a:spLocks noChangeArrowheads="1"/>
          </p:cNvSpPr>
          <p:nvPr/>
        </p:nvSpPr>
        <p:spPr bwMode="auto">
          <a:xfrm>
            <a:off x="180562" y="5961857"/>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Note how each graph reflects across the line y = x onto its inverse.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0-#ppt_w/2"/>
                                          </p:val>
                                        </p:tav>
                                        <p:tav tm="100000">
                                          <p:val>
                                            <p:strVal val="#ppt_x"/>
                                          </p:val>
                                        </p:tav>
                                      </p:tavLst>
                                    </p:anim>
                                    <p:anim calcmode="lin" valueType="num">
                                      <p:cBhvr additive="base">
                                        <p:cTn id="8"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6161"/>
                                        </p:tgtEl>
                                        <p:attrNameLst>
                                          <p:attrName>style.visibility</p:attrName>
                                        </p:attrNameLst>
                                      </p:cBhvr>
                                      <p:to>
                                        <p:strVal val="visible"/>
                                      </p:to>
                                    </p:set>
                                    <p:animEffect transition="in" filter="blinds(horizontal)">
                                      <p:cBhvr>
                                        <p:cTn id="13" dur="500"/>
                                        <p:tgtEl>
                                          <p:spTgt spid="616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6150"/>
                                        </p:tgtEl>
                                        <p:attrNameLst>
                                          <p:attrName>style.visibility</p:attrName>
                                        </p:attrNameLst>
                                      </p:cBhvr>
                                      <p:to>
                                        <p:strVal val="visible"/>
                                      </p:to>
                                    </p:set>
                                    <p:animEffect transition="in" filter="dissolve">
                                      <p:cBhvr>
                                        <p:cTn id="18" dur="500"/>
                                        <p:tgtEl>
                                          <p:spTgt spid="615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6158"/>
                                        </p:tgtEl>
                                        <p:attrNameLst>
                                          <p:attrName>style.visibility</p:attrName>
                                        </p:attrNameLst>
                                      </p:cBhvr>
                                      <p:to>
                                        <p:strVal val="visible"/>
                                      </p:to>
                                    </p:set>
                                    <p:animEffect transition="in" filter="slide(fromBottom)">
                                      <p:cBhvr>
                                        <p:cTn id="23" dur="500"/>
                                        <p:tgtEl>
                                          <p:spTgt spid="6158"/>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lide(fromBottom)">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8" grpId="0" autoUpdateAnimBg="0"/>
      <p:bldP spid="1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524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similar restriction on the domain is necessary to create an inverse function for each trig function.</a:t>
            </a:r>
          </a:p>
        </p:txBody>
      </p:sp>
      <p:sp>
        <p:nvSpPr>
          <p:cNvPr id="8195" name="Text Box 3"/>
          <p:cNvSpPr txBox="1">
            <a:spLocks noChangeArrowheads="1"/>
          </p:cNvSpPr>
          <p:nvPr/>
        </p:nvSpPr>
        <p:spPr bwMode="auto">
          <a:xfrm>
            <a:off x="304800" y="11430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Consider the sine function.</a:t>
            </a:r>
          </a:p>
        </p:txBody>
      </p:sp>
      <p:sp>
        <p:nvSpPr>
          <p:cNvPr id="8197" name="Text Box 5"/>
          <p:cNvSpPr txBox="1">
            <a:spLocks noChangeArrowheads="1"/>
          </p:cNvSpPr>
          <p:nvPr/>
        </p:nvSpPr>
        <p:spPr bwMode="auto">
          <a:xfrm>
            <a:off x="381000" y="1828800"/>
            <a:ext cx="3429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You can see right away that the sine function does not pass the horizontal line test.</a:t>
            </a:r>
          </a:p>
        </p:txBody>
      </p:sp>
      <p:sp>
        <p:nvSpPr>
          <p:cNvPr id="8198" name="Text Box 6"/>
          <p:cNvSpPr txBox="1">
            <a:spLocks noChangeArrowheads="1"/>
          </p:cNvSpPr>
          <p:nvPr/>
        </p:nvSpPr>
        <p:spPr bwMode="auto">
          <a:xfrm>
            <a:off x="228600" y="3810000"/>
            <a:ext cx="3581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But we can come up with a valid inverse function if we restrict the domain as we did  with the previous function.</a:t>
            </a:r>
          </a:p>
        </p:txBody>
      </p:sp>
      <p:sp>
        <p:nvSpPr>
          <p:cNvPr id="8200" name="Text Box 8"/>
          <p:cNvSpPr txBox="1">
            <a:spLocks noChangeArrowheads="1"/>
          </p:cNvSpPr>
          <p:nvPr/>
        </p:nvSpPr>
        <p:spPr bwMode="auto">
          <a:xfrm>
            <a:off x="381000" y="62484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How would YOU restrict the domain?</a:t>
            </a: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981200"/>
            <a:ext cx="49053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0-#ppt_w/2"/>
                                          </p:val>
                                        </p:tav>
                                        <p:tav tm="100000">
                                          <p:val>
                                            <p:strVal val="#ppt_x"/>
                                          </p:val>
                                        </p:tav>
                                      </p:tavLst>
                                    </p:anim>
                                    <p:anim calcmode="lin" valueType="num">
                                      <p:cBhvr additive="base">
                                        <p:cTn id="8"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8196"/>
                                        </p:tgtEl>
                                        <p:attrNameLst>
                                          <p:attrName>style.visibility</p:attrName>
                                        </p:attrNameLst>
                                      </p:cBhvr>
                                      <p:to>
                                        <p:strVal val="visible"/>
                                      </p:to>
                                    </p:set>
                                    <p:animEffect transition="in" filter="dissolve">
                                      <p:cBhvr>
                                        <p:cTn id="13" dur="500"/>
                                        <p:tgtEl>
                                          <p:spTgt spid="819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8197"/>
                                        </p:tgtEl>
                                        <p:attrNameLst>
                                          <p:attrName>style.visibility</p:attrName>
                                        </p:attrNameLst>
                                      </p:cBhvr>
                                      <p:to>
                                        <p:strVal val="visible"/>
                                      </p:to>
                                    </p:set>
                                    <p:anim calcmode="lin" valueType="num">
                                      <p:cBhvr additive="base">
                                        <p:cTn id="18" dur="500" fill="hold"/>
                                        <p:tgtEl>
                                          <p:spTgt spid="8197"/>
                                        </p:tgtEl>
                                        <p:attrNameLst>
                                          <p:attrName>ppt_x</p:attrName>
                                        </p:attrNameLst>
                                      </p:cBhvr>
                                      <p:tavLst>
                                        <p:tav tm="0">
                                          <p:val>
                                            <p:strVal val="0-#ppt_w/2"/>
                                          </p:val>
                                        </p:tav>
                                        <p:tav tm="100000">
                                          <p:val>
                                            <p:strVal val="#ppt_x"/>
                                          </p:val>
                                        </p:tav>
                                      </p:tavLst>
                                    </p:anim>
                                    <p:anim calcmode="lin" valueType="num">
                                      <p:cBhvr additive="base">
                                        <p:cTn id="19" dur="500" fill="hold"/>
                                        <p:tgtEl>
                                          <p:spTgt spid="819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8198"/>
                                        </p:tgtEl>
                                        <p:attrNameLst>
                                          <p:attrName>style.visibility</p:attrName>
                                        </p:attrNameLst>
                                      </p:cBhvr>
                                      <p:to>
                                        <p:strVal val="visible"/>
                                      </p:to>
                                    </p:set>
                                    <p:anim calcmode="lin" valueType="num">
                                      <p:cBhvr additive="base">
                                        <p:cTn id="24" dur="500" fill="hold"/>
                                        <p:tgtEl>
                                          <p:spTgt spid="8198"/>
                                        </p:tgtEl>
                                        <p:attrNameLst>
                                          <p:attrName>ppt_x</p:attrName>
                                        </p:attrNameLst>
                                      </p:cBhvr>
                                      <p:tavLst>
                                        <p:tav tm="0">
                                          <p:val>
                                            <p:strVal val="0-#ppt_w/2"/>
                                          </p:val>
                                        </p:tav>
                                        <p:tav tm="100000">
                                          <p:val>
                                            <p:strVal val="#ppt_x"/>
                                          </p:val>
                                        </p:tav>
                                      </p:tavLst>
                                    </p:anim>
                                    <p:anim calcmode="lin" valueType="num">
                                      <p:cBhvr additive="base">
                                        <p:cTn id="25"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8200"/>
                                        </p:tgtEl>
                                        <p:attrNameLst>
                                          <p:attrName>style.visibility</p:attrName>
                                        </p:attrNameLst>
                                      </p:cBhvr>
                                      <p:to>
                                        <p:strVal val="visible"/>
                                      </p:to>
                                    </p:set>
                                    <p:animEffect transition="in" filter="slide(fromBottom)">
                                      <p:cBhvr>
                                        <p:cTn id="30" dur="5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P spid="8197" grpId="0" autoUpdateAnimBg="0"/>
      <p:bldP spid="8198" grpId="0" autoUpdateAnimBg="0"/>
      <p:bldP spid="820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81000" y="3810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Take a look at the piece of the graph in the red frame.</a:t>
            </a: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066800"/>
            <a:ext cx="49053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Text Box 6"/>
          <p:cNvSpPr txBox="1">
            <a:spLocks noChangeArrowheads="1"/>
          </p:cNvSpPr>
          <p:nvPr/>
        </p:nvSpPr>
        <p:spPr bwMode="auto">
          <a:xfrm>
            <a:off x="341376" y="1219200"/>
            <a:ext cx="3276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This section is always increasing so it passes the horizontal line test</a:t>
            </a:r>
          </a:p>
        </p:txBody>
      </p:sp>
      <p:sp>
        <p:nvSpPr>
          <p:cNvPr id="9223" name="Text Box 7"/>
          <p:cNvSpPr txBox="1">
            <a:spLocks noChangeArrowheads="1"/>
          </p:cNvSpPr>
          <p:nvPr/>
        </p:nvSpPr>
        <p:spPr bwMode="auto">
          <a:xfrm>
            <a:off x="304800" y="4038600"/>
            <a:ext cx="3505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This section includes the origin. Quadrant I angles generate the positive ratios and negative angles in Quadrant IV  generate the negative ratios.</a:t>
            </a:r>
          </a:p>
        </p:txBody>
      </p:sp>
      <p:sp>
        <p:nvSpPr>
          <p:cNvPr id="9224" name="Text Box 8"/>
          <p:cNvSpPr txBox="1">
            <a:spLocks noChangeArrowheads="1"/>
          </p:cNvSpPr>
          <p:nvPr/>
        </p:nvSpPr>
        <p:spPr bwMode="auto">
          <a:xfrm>
            <a:off x="4191000" y="5791200"/>
            <a:ext cx="472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Lets zoom in and look at some key points in this section.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checkerboard(across)">
                                      <p:cBhvr>
                                        <p:cTn id="7" dur="500"/>
                                        <p:tgtEl>
                                          <p:spTgt spid="9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 calcmode="lin" valueType="num">
                                      <p:cBhvr additive="base">
                                        <p:cTn id="12" dur="500" fill="hold"/>
                                        <p:tgtEl>
                                          <p:spTgt spid="9222"/>
                                        </p:tgtEl>
                                        <p:attrNameLst>
                                          <p:attrName>ppt_x</p:attrName>
                                        </p:attrNameLst>
                                      </p:cBhvr>
                                      <p:tavLst>
                                        <p:tav tm="0">
                                          <p:val>
                                            <p:strVal val="0-#ppt_w/2"/>
                                          </p:val>
                                        </p:tav>
                                        <p:tav tm="100000">
                                          <p:val>
                                            <p:strVal val="#ppt_x"/>
                                          </p:val>
                                        </p:tav>
                                      </p:tavLst>
                                    </p:anim>
                                    <p:anim calcmode="lin" valueType="num">
                                      <p:cBhvr additive="base">
                                        <p:cTn id="13" dur="500" fill="hold"/>
                                        <p:tgtEl>
                                          <p:spTgt spid="922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223"/>
                                        </p:tgtEl>
                                        <p:attrNameLst>
                                          <p:attrName>style.visibility</p:attrName>
                                        </p:attrNameLst>
                                      </p:cBhvr>
                                      <p:to>
                                        <p:strVal val="visible"/>
                                      </p:to>
                                    </p:set>
                                    <p:anim calcmode="lin" valueType="num">
                                      <p:cBhvr additive="base">
                                        <p:cTn id="18" dur="500" fill="hold"/>
                                        <p:tgtEl>
                                          <p:spTgt spid="9223"/>
                                        </p:tgtEl>
                                        <p:attrNameLst>
                                          <p:attrName>ppt_x</p:attrName>
                                        </p:attrNameLst>
                                      </p:cBhvr>
                                      <p:tavLst>
                                        <p:tav tm="0">
                                          <p:val>
                                            <p:strVal val="0-#ppt_w/2"/>
                                          </p:val>
                                        </p:tav>
                                        <p:tav tm="100000">
                                          <p:val>
                                            <p:strVal val="#ppt_x"/>
                                          </p:val>
                                        </p:tav>
                                      </p:tavLst>
                                    </p:anim>
                                    <p:anim calcmode="lin" valueType="num">
                                      <p:cBhvr additive="base">
                                        <p:cTn id="19" dur="500" fill="hold"/>
                                        <p:tgtEl>
                                          <p:spTgt spid="9223"/>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9224"/>
                                        </p:tgtEl>
                                        <p:attrNameLst>
                                          <p:attrName>style.visibility</p:attrName>
                                        </p:attrNameLst>
                                      </p:cBhvr>
                                      <p:to>
                                        <p:strVal val="visible"/>
                                      </p:to>
                                    </p:set>
                                    <p:animEffect transition="in" filter="slide(fromBottom)">
                                      <p:cBhvr>
                                        <p:cTn id="24"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P spid="9223" grpId="0" autoUpdateAnimBg="0"/>
      <p:bldP spid="922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914400"/>
            <a:ext cx="49053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246" name="Group 6"/>
          <p:cNvGrpSpPr>
            <a:grpSpLocks/>
          </p:cNvGrpSpPr>
          <p:nvPr/>
        </p:nvGrpSpPr>
        <p:grpSpPr bwMode="auto">
          <a:xfrm>
            <a:off x="457200" y="1219200"/>
            <a:ext cx="1371600" cy="5410200"/>
            <a:chOff x="336" y="864"/>
            <a:chExt cx="816" cy="3312"/>
          </a:xfrm>
        </p:grpSpPr>
        <p:graphicFrame>
          <p:nvGraphicFramePr>
            <p:cNvPr id="10243" name="Object 3"/>
            <p:cNvGraphicFramePr>
              <a:graphicFrameLocks noChangeAspect="1"/>
            </p:cNvGraphicFramePr>
            <p:nvPr/>
          </p:nvGraphicFramePr>
          <p:xfrm>
            <a:off x="336" y="864"/>
            <a:ext cx="745" cy="3312"/>
          </p:xfrm>
          <a:graphic>
            <a:graphicData uri="http://schemas.openxmlformats.org/presentationml/2006/ole">
              <mc:AlternateContent xmlns:mc="http://schemas.openxmlformats.org/markup-compatibility/2006">
                <mc:Choice xmlns:v="urn:schemas-microsoft-com:vml" Requires="v">
                  <p:oleObj spid="_x0000_s10258" name="Equation" r:id="rId4" imgW="749160" imgH="3327120" progId="Equation.3">
                    <p:embed/>
                  </p:oleObj>
                </mc:Choice>
                <mc:Fallback>
                  <p:oleObj name="Equation" r:id="rId4" imgW="749160" imgH="332712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 y="864"/>
                          <a:ext cx="745" cy="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4" name="Line 4"/>
            <p:cNvSpPr>
              <a:spLocks noChangeShapeType="1"/>
            </p:cNvSpPr>
            <p:nvPr/>
          </p:nvSpPr>
          <p:spPr bwMode="auto">
            <a:xfrm>
              <a:off x="384" y="10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Line 5"/>
            <p:cNvSpPr>
              <a:spLocks noChangeShapeType="1"/>
            </p:cNvSpPr>
            <p:nvPr/>
          </p:nvSpPr>
          <p:spPr bwMode="auto">
            <a:xfrm>
              <a:off x="672" y="912"/>
              <a:ext cx="0" cy="3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47" name="Text Box 7"/>
          <p:cNvSpPr txBox="1">
            <a:spLocks noChangeArrowheads="1"/>
          </p:cNvSpPr>
          <p:nvPr/>
        </p:nvSpPr>
        <p:spPr bwMode="auto">
          <a:xfrm>
            <a:off x="228600" y="304800"/>
            <a:ext cx="861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 have plotted the special angles on the curve and the table.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81" name="Group 17"/>
          <p:cNvGrpSpPr>
            <a:grpSpLocks/>
          </p:cNvGrpSpPr>
          <p:nvPr/>
        </p:nvGrpSpPr>
        <p:grpSpPr bwMode="auto">
          <a:xfrm>
            <a:off x="4535616" y="990600"/>
            <a:ext cx="1655763" cy="6111875"/>
            <a:chOff x="3032" y="624"/>
            <a:chExt cx="1043" cy="3850"/>
          </a:xfrm>
        </p:grpSpPr>
        <p:graphicFrame>
          <p:nvGraphicFramePr>
            <p:cNvPr id="11268" name="Object 4"/>
            <p:cNvGraphicFramePr>
              <a:graphicFrameLocks noChangeAspect="1"/>
            </p:cNvGraphicFramePr>
            <p:nvPr/>
          </p:nvGraphicFramePr>
          <p:xfrm>
            <a:off x="3032" y="624"/>
            <a:ext cx="1043" cy="3850"/>
          </p:xfrm>
          <a:graphic>
            <a:graphicData uri="http://schemas.openxmlformats.org/presentationml/2006/ole">
              <mc:AlternateContent xmlns:mc="http://schemas.openxmlformats.org/markup-compatibility/2006">
                <mc:Choice xmlns:v="urn:schemas-microsoft-com:vml" Requires="v">
                  <p:oleObj spid="_x0000_s11325" name="Equation" r:id="rId3" imgW="990360" imgH="3759120" progId="Equation.3">
                    <p:embed/>
                  </p:oleObj>
                </mc:Choice>
                <mc:Fallback>
                  <p:oleObj name="Equation" r:id="rId3" imgW="990360" imgH="37591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2" y="624"/>
                          <a:ext cx="1043" cy="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9" name="Line 5"/>
            <p:cNvSpPr>
              <a:spLocks noChangeShapeType="1"/>
            </p:cNvSpPr>
            <p:nvPr/>
          </p:nvSpPr>
          <p:spPr bwMode="auto">
            <a:xfrm>
              <a:off x="3216" y="869"/>
              <a:ext cx="8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0" name="Line 6"/>
            <p:cNvSpPr>
              <a:spLocks noChangeShapeType="1"/>
            </p:cNvSpPr>
            <p:nvPr/>
          </p:nvSpPr>
          <p:spPr bwMode="auto">
            <a:xfrm>
              <a:off x="3521" y="720"/>
              <a:ext cx="0" cy="33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71" name="Text Box 7"/>
          <p:cNvSpPr txBox="1">
            <a:spLocks noChangeArrowheads="1"/>
          </p:cNvSpPr>
          <p:nvPr/>
        </p:nvSpPr>
        <p:spPr bwMode="auto">
          <a:xfrm>
            <a:off x="228600" y="228600"/>
            <a:ext cx="861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new table generates the graph of the inverse.</a:t>
            </a:r>
          </a:p>
        </p:txBody>
      </p:sp>
      <p:grpSp>
        <p:nvGrpSpPr>
          <p:cNvPr id="11280" name="Group 16"/>
          <p:cNvGrpSpPr>
            <a:grpSpLocks/>
          </p:cNvGrpSpPr>
          <p:nvPr/>
        </p:nvGrpSpPr>
        <p:grpSpPr bwMode="auto">
          <a:xfrm>
            <a:off x="436563" y="1066800"/>
            <a:ext cx="1392237" cy="5410200"/>
            <a:chOff x="275" y="672"/>
            <a:chExt cx="877" cy="3408"/>
          </a:xfrm>
        </p:grpSpPr>
        <p:graphicFrame>
          <p:nvGraphicFramePr>
            <p:cNvPr id="11275" name="Object 11"/>
            <p:cNvGraphicFramePr>
              <a:graphicFrameLocks noChangeAspect="1"/>
            </p:cNvGraphicFramePr>
            <p:nvPr/>
          </p:nvGraphicFramePr>
          <p:xfrm>
            <a:off x="275" y="672"/>
            <a:ext cx="816" cy="3408"/>
          </p:xfrm>
          <a:graphic>
            <a:graphicData uri="http://schemas.openxmlformats.org/presentationml/2006/ole">
              <mc:AlternateContent xmlns:mc="http://schemas.openxmlformats.org/markup-compatibility/2006">
                <mc:Choice xmlns:v="urn:schemas-microsoft-com:vml" Requires="v">
                  <p:oleObj spid="_x0000_s11326" name="Equation" r:id="rId5" imgW="774360" imgH="3327120" progId="Equation.3">
                    <p:embed/>
                  </p:oleObj>
                </mc:Choice>
                <mc:Fallback>
                  <p:oleObj name="Equation" r:id="rId5" imgW="774360" imgH="332712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 y="672"/>
                          <a:ext cx="816" cy="3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6" name="Line 12"/>
            <p:cNvSpPr>
              <a:spLocks noChangeShapeType="1"/>
            </p:cNvSpPr>
            <p:nvPr/>
          </p:nvSpPr>
          <p:spPr bwMode="auto">
            <a:xfrm>
              <a:off x="339" y="870"/>
              <a:ext cx="8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Line 13"/>
            <p:cNvSpPr>
              <a:spLocks noChangeShapeType="1"/>
            </p:cNvSpPr>
            <p:nvPr/>
          </p:nvSpPr>
          <p:spPr bwMode="auto">
            <a:xfrm>
              <a:off x="644" y="721"/>
              <a:ext cx="0" cy="33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78" name="Text Box 14"/>
          <p:cNvSpPr txBox="1">
            <a:spLocks noChangeArrowheads="1"/>
          </p:cNvSpPr>
          <p:nvPr/>
        </p:nvSpPr>
        <p:spPr bwMode="auto">
          <a:xfrm>
            <a:off x="2286000" y="1371600"/>
            <a:ext cx="2209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To get a good look at the graph of the inverse function, we will “turn the tables” on the sine function.</a:t>
            </a:r>
          </a:p>
        </p:txBody>
      </p:sp>
      <p:grpSp>
        <p:nvGrpSpPr>
          <p:cNvPr id="11288" name="Group 24"/>
          <p:cNvGrpSpPr>
            <a:grpSpLocks/>
          </p:cNvGrpSpPr>
          <p:nvPr/>
        </p:nvGrpSpPr>
        <p:grpSpPr bwMode="auto">
          <a:xfrm>
            <a:off x="6496495" y="685800"/>
            <a:ext cx="2495550" cy="3044825"/>
            <a:chOff x="4224" y="528"/>
            <a:chExt cx="1572" cy="1918"/>
          </a:xfrm>
        </p:grpSpPr>
        <p:sp>
          <p:nvSpPr>
            <p:cNvPr id="11282" name="Text Box 18"/>
            <p:cNvSpPr txBox="1">
              <a:spLocks noChangeArrowheads="1"/>
            </p:cNvSpPr>
            <p:nvPr/>
          </p:nvSpPr>
          <p:spPr bwMode="auto">
            <a:xfrm>
              <a:off x="4224" y="528"/>
              <a:ext cx="1392" cy="1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domain of the chosen section of the  sine is</a:t>
              </a:r>
            </a:p>
            <a:p>
              <a:pPr>
                <a:spcBef>
                  <a:spcPct val="50000"/>
                </a:spcBef>
              </a:pPr>
              <a:r>
                <a:rPr lang="en-US" altLang="en-US"/>
                <a:t>So the range of the arcsin is</a:t>
              </a:r>
            </a:p>
          </p:txBody>
        </p:sp>
        <p:graphicFrame>
          <p:nvGraphicFramePr>
            <p:cNvPr id="11283" name="Object 19"/>
            <p:cNvGraphicFramePr>
              <a:graphicFrameLocks noChangeAspect="1"/>
            </p:cNvGraphicFramePr>
            <p:nvPr>
              <p:extLst>
                <p:ext uri="{D42A27DB-BD31-4B8C-83A1-F6EECF244321}">
                  <p14:modId xmlns:p14="http://schemas.microsoft.com/office/powerpoint/2010/main" val="2137471043"/>
                </p:ext>
              </p:extLst>
            </p:nvPr>
          </p:nvGraphicFramePr>
          <p:xfrm>
            <a:off x="5268" y="1229"/>
            <a:ext cx="528" cy="382"/>
          </p:xfrm>
          <a:graphic>
            <a:graphicData uri="http://schemas.openxmlformats.org/presentationml/2006/ole">
              <mc:AlternateContent xmlns:mc="http://schemas.openxmlformats.org/markup-compatibility/2006">
                <mc:Choice xmlns:v="urn:schemas-microsoft-com:vml" Requires="v">
                  <p:oleObj spid="_x0000_s11327" name="Equation" r:id="rId7" imgW="596880" imgH="431640" progId="Equation.3">
                    <p:embed/>
                  </p:oleObj>
                </mc:Choice>
                <mc:Fallback>
                  <p:oleObj name="Equation" r:id="rId7" imgW="596880" imgH="431640" progId="Equation.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68" y="1229"/>
                          <a:ext cx="528" cy="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85" name="Object 21"/>
            <p:cNvGraphicFramePr>
              <a:graphicFrameLocks noChangeAspect="1"/>
            </p:cNvGraphicFramePr>
            <p:nvPr/>
          </p:nvGraphicFramePr>
          <p:xfrm>
            <a:off x="4512" y="2064"/>
            <a:ext cx="528" cy="382"/>
          </p:xfrm>
          <a:graphic>
            <a:graphicData uri="http://schemas.openxmlformats.org/presentationml/2006/ole">
              <mc:AlternateContent xmlns:mc="http://schemas.openxmlformats.org/markup-compatibility/2006">
                <mc:Choice xmlns:v="urn:schemas-microsoft-com:vml" Requires="v">
                  <p:oleObj spid="_x0000_s11328" name="Equation" r:id="rId9" imgW="596880" imgH="431640" progId="Equation.3">
                    <p:embed/>
                  </p:oleObj>
                </mc:Choice>
                <mc:Fallback>
                  <p:oleObj name="Equation" r:id="rId9" imgW="596880" imgH="431640" progId="Equation.3">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12" y="2064"/>
                          <a:ext cx="528" cy="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286" name="Text Box 22"/>
          <p:cNvSpPr txBox="1">
            <a:spLocks noChangeArrowheads="1"/>
          </p:cNvSpPr>
          <p:nvPr/>
        </p:nvSpPr>
        <p:spPr bwMode="auto">
          <a:xfrm>
            <a:off x="6705600" y="3844925"/>
            <a:ext cx="2438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range of the chosen section of the sine is     [-1 ,1] so the domain of the arcsin is [-1,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78"/>
                                        </p:tgtEl>
                                        <p:attrNameLst>
                                          <p:attrName>style.visibility</p:attrName>
                                        </p:attrNameLst>
                                      </p:cBhvr>
                                      <p:to>
                                        <p:strVal val="visible"/>
                                      </p:to>
                                    </p:set>
                                    <p:animEffect transition="in" filter="checkerboard(across)">
                                      <p:cBhvr>
                                        <p:cTn id="7" dur="500"/>
                                        <p:tgtEl>
                                          <p:spTgt spid="112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1281"/>
                                        </p:tgtEl>
                                        <p:attrNameLst>
                                          <p:attrName>style.visibility</p:attrName>
                                        </p:attrNameLst>
                                      </p:cBhvr>
                                      <p:to>
                                        <p:strVal val="visible"/>
                                      </p:to>
                                    </p:set>
                                    <p:anim calcmode="lin" valueType="num">
                                      <p:cBhvr additive="base">
                                        <p:cTn id="12" dur="500" fill="hold"/>
                                        <p:tgtEl>
                                          <p:spTgt spid="11281"/>
                                        </p:tgtEl>
                                        <p:attrNameLst>
                                          <p:attrName>ppt_x</p:attrName>
                                        </p:attrNameLst>
                                      </p:cBhvr>
                                      <p:tavLst>
                                        <p:tav tm="0">
                                          <p:val>
                                            <p:strVal val="1+#ppt_w/2"/>
                                          </p:val>
                                        </p:tav>
                                        <p:tav tm="100000">
                                          <p:val>
                                            <p:strVal val="#ppt_x"/>
                                          </p:val>
                                        </p:tav>
                                      </p:tavLst>
                                    </p:anim>
                                    <p:anim calcmode="lin" valueType="num">
                                      <p:cBhvr additive="base">
                                        <p:cTn id="13" dur="500" fill="hold"/>
                                        <p:tgtEl>
                                          <p:spTgt spid="11281"/>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1271"/>
                                        </p:tgtEl>
                                        <p:attrNameLst>
                                          <p:attrName>style.visibility</p:attrName>
                                        </p:attrNameLst>
                                      </p:cBhvr>
                                      <p:to>
                                        <p:strVal val="visible"/>
                                      </p:to>
                                    </p:set>
                                    <p:anim calcmode="lin" valueType="num">
                                      <p:cBhvr additive="base">
                                        <p:cTn id="18" dur="500" fill="hold"/>
                                        <p:tgtEl>
                                          <p:spTgt spid="11271"/>
                                        </p:tgtEl>
                                        <p:attrNameLst>
                                          <p:attrName>ppt_x</p:attrName>
                                        </p:attrNameLst>
                                      </p:cBhvr>
                                      <p:tavLst>
                                        <p:tav tm="0">
                                          <p:val>
                                            <p:strVal val="0-#ppt_w/2"/>
                                          </p:val>
                                        </p:tav>
                                        <p:tav tm="100000">
                                          <p:val>
                                            <p:strVal val="#ppt_x"/>
                                          </p:val>
                                        </p:tav>
                                      </p:tavLst>
                                    </p:anim>
                                    <p:anim calcmode="lin" valueType="num">
                                      <p:cBhvr additive="base">
                                        <p:cTn id="19" dur="500" fill="hold"/>
                                        <p:tgtEl>
                                          <p:spTgt spid="11271"/>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11288"/>
                                        </p:tgtEl>
                                        <p:attrNameLst>
                                          <p:attrName>style.visibility</p:attrName>
                                        </p:attrNameLst>
                                      </p:cBhvr>
                                      <p:to>
                                        <p:strVal val="visible"/>
                                      </p:to>
                                    </p:set>
                                    <p:animEffect transition="in" filter="checkerboard(across)">
                                      <p:cBhvr>
                                        <p:cTn id="24" dur="500"/>
                                        <p:tgtEl>
                                          <p:spTgt spid="1128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1286"/>
                                        </p:tgtEl>
                                        <p:attrNameLst>
                                          <p:attrName>style.visibility</p:attrName>
                                        </p:attrNameLst>
                                      </p:cBhvr>
                                      <p:to>
                                        <p:strVal val="visible"/>
                                      </p:to>
                                    </p:set>
                                    <p:animEffect transition="in" filter="checkerboard(across)">
                                      <p:cBhvr>
                                        <p:cTn id="29" dur="500"/>
                                        <p:tgtEl>
                                          <p:spTgt spid="11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utoUpdateAnimBg="0"/>
      <p:bldP spid="11278" grpId="0" autoUpdateAnimBg="0"/>
      <p:bldP spid="11286"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1003</Words>
  <Application>Microsoft Office PowerPoint</Application>
  <PresentationFormat>On-screen Show (4:3)</PresentationFormat>
  <Paragraphs>70</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Agency FB</vt:lpstr>
      <vt:lpstr>Arial</vt:lpstr>
      <vt:lpstr>Arial Rounded MT Bold</vt:lpstr>
      <vt:lpstr>Bodoni MT Black</vt:lpstr>
      <vt:lpstr>Times New Roman</vt:lpstr>
      <vt:lpstr>Default Design</vt:lpstr>
      <vt:lpstr>Equation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Tidewater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TCC</dc:creator>
  <cp:lastModifiedBy>Suzanne Yeganegi</cp:lastModifiedBy>
  <cp:revision>47</cp:revision>
  <dcterms:created xsi:type="dcterms:W3CDTF">2004-02-03T23:57:38Z</dcterms:created>
  <dcterms:modified xsi:type="dcterms:W3CDTF">2020-03-16T09:46:18Z</dcterms:modified>
</cp:coreProperties>
</file>