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63" r:id="rId6"/>
    <p:sldId id="262" r:id="rId7"/>
    <p:sldId id="259" r:id="rId8"/>
    <p:sldId id="264" r:id="rId9"/>
    <p:sldId id="265" r:id="rId10"/>
    <p:sldId id="267" r:id="rId11"/>
    <p:sldId id="268" r:id="rId12"/>
    <p:sldId id="266" r:id="rId13"/>
    <p:sldId id="26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8"/>
    <p:restoredTop sz="94633"/>
  </p:normalViewPr>
  <p:slideViewPr>
    <p:cSldViewPr snapToGrid="0" snapToObjects="1">
      <p:cViewPr varScale="1">
        <p:scale>
          <a:sx n="96" d="100"/>
          <a:sy n="96" d="100"/>
        </p:scale>
        <p:origin x="48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betterexplained.com/articles/intuitive-guide-to-angles-degrees-and-radians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tiff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60E2E-45A0-CB4A-B21E-393439AEED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 to trigonometry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5ACC41-2CDC-5A4C-BA4C-7F3320B518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Degrees, Radians, &amp; the unit circle</a:t>
            </a:r>
          </a:p>
        </p:txBody>
      </p:sp>
    </p:spTree>
    <p:extLst>
      <p:ext uri="{BB962C8B-B14F-4D97-AF65-F5344CB8AC3E}">
        <p14:creationId xmlns:p14="http://schemas.microsoft.com/office/powerpoint/2010/main" val="4197533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2450E-DF01-6F40-8E15-0CBB930431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2" y="1020417"/>
            <a:ext cx="4995334" cy="4770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Convert from Degrees to Radians…</a:t>
            </a:r>
          </a:p>
          <a:p>
            <a:r>
              <a:rPr lang="en-US" sz="2400" dirty="0"/>
              <a:t>200°</a:t>
            </a:r>
          </a:p>
          <a:p>
            <a:r>
              <a:rPr lang="en-US" sz="2400" dirty="0"/>
              <a:t>325°</a:t>
            </a:r>
          </a:p>
          <a:p>
            <a:r>
              <a:rPr lang="en-US" sz="2400" dirty="0"/>
              <a:t>570°</a:t>
            </a:r>
          </a:p>
          <a:p>
            <a:r>
              <a:rPr lang="en-US" sz="2400" dirty="0"/>
              <a:t>765°</a:t>
            </a:r>
          </a:p>
          <a:p>
            <a:r>
              <a:rPr lang="en-US" sz="2400" dirty="0"/>
              <a:t>-120°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9CD816-EE94-A14A-B46A-DFBC3426AF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1895" y="1020417"/>
            <a:ext cx="4995332" cy="4770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Convert from Radians to Degrees…</a:t>
            </a:r>
          </a:p>
          <a:p>
            <a:r>
              <a:rPr lang="el-GR" sz="2400" dirty="0"/>
              <a:t>9π</a:t>
            </a:r>
            <a:r>
              <a:rPr lang="en-US" sz="2400" dirty="0"/>
              <a:t>/</a:t>
            </a:r>
            <a:r>
              <a:rPr lang="el-GR" sz="2400" dirty="0"/>
              <a:t>4</a:t>
            </a:r>
            <a:endParaRPr lang="en-US" sz="2400" dirty="0"/>
          </a:p>
          <a:p>
            <a:r>
              <a:rPr lang="el-GR" sz="2400" dirty="0"/>
              <a:t>19π</a:t>
            </a:r>
            <a:r>
              <a:rPr lang="en-US" sz="2400" dirty="0"/>
              <a:t>/</a:t>
            </a:r>
            <a:r>
              <a:rPr lang="el-GR" sz="2400" dirty="0"/>
              <a:t>18</a:t>
            </a:r>
            <a:endParaRPr lang="en-US" sz="2400" dirty="0"/>
          </a:p>
          <a:p>
            <a:r>
              <a:rPr lang="el-GR" sz="2400" dirty="0"/>
              <a:t>11π</a:t>
            </a:r>
            <a:r>
              <a:rPr lang="en-US" sz="2400" dirty="0"/>
              <a:t>/</a:t>
            </a:r>
            <a:r>
              <a:rPr lang="el-GR" sz="2400" dirty="0"/>
              <a:t>4</a:t>
            </a:r>
            <a:endParaRPr lang="en-US" sz="2400" dirty="0"/>
          </a:p>
          <a:p>
            <a:r>
              <a:rPr lang="en-US" sz="2400" dirty="0"/>
              <a:t>23</a:t>
            </a:r>
            <a:r>
              <a:rPr lang="el-GR" sz="2400" dirty="0"/>
              <a:t>π</a:t>
            </a:r>
            <a:r>
              <a:rPr lang="en-US" sz="2400" dirty="0"/>
              <a:t>/12</a:t>
            </a:r>
          </a:p>
          <a:p>
            <a:r>
              <a:rPr lang="en-US" sz="2400" dirty="0"/>
              <a:t>-10</a:t>
            </a:r>
            <a:r>
              <a:rPr lang="el-GR" sz="2400" dirty="0"/>
              <a:t>π</a:t>
            </a:r>
            <a:r>
              <a:rPr lang="en-US" sz="2400" dirty="0"/>
              <a:t>/3</a:t>
            </a:r>
          </a:p>
        </p:txBody>
      </p:sp>
    </p:spTree>
    <p:extLst>
      <p:ext uri="{BB962C8B-B14F-4D97-AF65-F5344CB8AC3E}">
        <p14:creationId xmlns:p14="http://schemas.microsoft.com/office/powerpoint/2010/main" val="3026191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E9838-D560-0246-B684-F1E83084D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880" y="609600"/>
            <a:ext cx="2425701" cy="1456267"/>
          </a:xfrm>
        </p:spPr>
        <p:txBody>
          <a:bodyPr/>
          <a:lstStyle/>
          <a:p>
            <a:pPr algn="ctr"/>
            <a:r>
              <a:rPr lang="en-US" b="1" dirty="0"/>
              <a:t>-120 °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3009B1D-8EA3-3147-9BF8-CE7B13BB391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70881" y="2791619"/>
            <a:ext cx="2425700" cy="234950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AC47CF5-FD27-9344-8F6E-1D2EA21293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87394" y="2855119"/>
            <a:ext cx="2463800" cy="2222500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32CBF4B-8E53-7944-9E11-96930AB83A92}"/>
              </a:ext>
            </a:extLst>
          </p:cNvPr>
          <p:cNvSpPr/>
          <p:nvPr/>
        </p:nvSpPr>
        <p:spPr>
          <a:xfrm>
            <a:off x="7087394" y="1014567"/>
            <a:ext cx="2425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-10</a:t>
            </a:r>
            <a:r>
              <a:rPr lang="el-GR" sz="3600" dirty="0"/>
              <a:t>π</a:t>
            </a:r>
            <a:r>
              <a:rPr lang="en-US" sz="3600" dirty="0"/>
              <a:t>/3</a:t>
            </a:r>
          </a:p>
        </p:txBody>
      </p:sp>
    </p:spTree>
    <p:extLst>
      <p:ext uri="{BB962C8B-B14F-4D97-AF65-F5344CB8AC3E}">
        <p14:creationId xmlns:p14="http://schemas.microsoft.com/office/powerpoint/2010/main" val="2275597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5B418-18F5-B741-A679-94D81AAE4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7" y="1338470"/>
            <a:ext cx="7197726" cy="4800562"/>
          </a:xfrm>
        </p:spPr>
        <p:txBody>
          <a:bodyPr>
            <a:normAutofit/>
          </a:bodyPr>
          <a:lstStyle/>
          <a:p>
            <a:r>
              <a:rPr lang="en-US" cap="none" dirty="0"/>
              <a:t>The homework packet you picked up will be due Friday. You can complete the first two sections for homework tonight.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5FA4B76-8F56-294D-89A7-0598924896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 flipV="1">
            <a:off x="11160123" y="4340013"/>
            <a:ext cx="1190902" cy="2246316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2887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E2C98-0FC7-B747-8485-7F5FBB0CC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Parking lot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94997-CBA4-BA47-B29D-3A13192009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How many positive degrees is…</a:t>
            </a:r>
          </a:p>
          <a:p>
            <a:pPr marL="342900" indent="-342900">
              <a:buAutoNum type="alphaUcParenR"/>
            </a:pPr>
            <a:r>
              <a:rPr lang="en-US" sz="2400" dirty="0"/>
              <a:t>-480°</a:t>
            </a:r>
          </a:p>
          <a:p>
            <a:pPr marL="342900" indent="-342900">
              <a:buAutoNum type="alphaUcParenR"/>
            </a:pPr>
            <a:endParaRPr lang="en-US" sz="2400" dirty="0"/>
          </a:p>
          <a:p>
            <a:pPr marL="342900" indent="-342900">
              <a:buFont typeface="Arial"/>
              <a:buAutoNum type="alphaUcParenR"/>
            </a:pPr>
            <a:r>
              <a:rPr lang="en-US" sz="2400" dirty="0"/>
              <a:t>-630°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57E53E-0DEF-C44B-8183-09AAF95A11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And, how many radians…</a:t>
            </a:r>
          </a:p>
          <a:p>
            <a:pPr marL="0" indent="0">
              <a:buNone/>
            </a:pPr>
            <a:r>
              <a:rPr lang="en-US" sz="2400" dirty="0"/>
              <a:t>C) -585°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D) - 540°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758CC2-AB90-4D4A-B4C5-58974B5C9427}"/>
              </a:ext>
            </a:extLst>
          </p:cNvPr>
          <p:cNvSpPr txBox="1"/>
          <p:nvPr/>
        </p:nvSpPr>
        <p:spPr>
          <a:xfrm>
            <a:off x="685801" y="5867400"/>
            <a:ext cx="10605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would like to learn more Radians and Degrees: </a:t>
            </a:r>
            <a:r>
              <a:rPr lang="en-US" dirty="0">
                <a:hlinkClick r:id="rId2"/>
              </a:rPr>
              <a:t>https://betterexplained.com/articles/intuitive-guide-to-angles-degrees-and-radians/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300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A53ED3FC-3BE8-4F1F-BEF1-74B1C7217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3A22DE-EB3B-7D4F-A3D0-F03A6426D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153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Circle Warm-up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F3A00-4AD7-1A42-94CA-23ABD1CBBA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178" y="1961322"/>
            <a:ext cx="4002936" cy="3938033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 dirty="0"/>
              <a:t>You will need string, scissors, different colored markers/pens, a protractor, and the circle sheet.</a:t>
            </a:r>
          </a:p>
          <a:p>
            <a:r>
              <a:rPr lang="en-US" dirty="0"/>
              <a:t>Labeling Degrees</a:t>
            </a:r>
          </a:p>
          <a:p>
            <a:pPr lvl="1"/>
            <a:r>
              <a:rPr lang="en-US" dirty="0"/>
              <a:t>Use your protractor to measure the angles in degrees of the marked lines.</a:t>
            </a:r>
          </a:p>
          <a:p>
            <a:pPr lvl="1"/>
            <a:r>
              <a:rPr lang="en-US" dirty="0"/>
              <a:t>Use the ray that runs along the positive x-axis as your </a:t>
            </a:r>
            <a:r>
              <a:rPr lang="en-US" i="1" u="sng" dirty="0"/>
              <a:t>Initial Side</a:t>
            </a:r>
            <a:r>
              <a:rPr lang="en-US" dirty="0"/>
              <a:t> (starting ray of an angle) for all angles.</a:t>
            </a:r>
          </a:p>
          <a:p>
            <a:pPr lvl="1"/>
            <a:r>
              <a:rPr lang="en-US" dirty="0"/>
              <a:t>Your </a:t>
            </a:r>
            <a:r>
              <a:rPr lang="en-US" i="1" u="sng" dirty="0"/>
              <a:t>Terminal Side</a:t>
            </a:r>
            <a:r>
              <a:rPr lang="en-US" dirty="0"/>
              <a:t> is the end ray of an angle.</a:t>
            </a:r>
          </a:p>
          <a:p>
            <a:r>
              <a:rPr lang="en-US" dirty="0"/>
              <a:t>What do you notice?</a:t>
            </a:r>
          </a:p>
        </p:txBody>
      </p:sp>
      <p:pic>
        <p:nvPicPr>
          <p:cNvPr id="1026" name="Picture 2" descr="Fuian Measure and the Unit arde ">
            <a:extLst>
              <a:ext uri="{FF2B5EF4-FFF2-40B4-BE49-F238E27FC236}">
                <a16:creationId xmlns:a16="http://schemas.microsoft.com/office/drawing/2014/main" id="{37661A97-6508-6E4E-9E03-160FE332CCA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1"/>
          <a:stretch/>
        </p:blipFill>
        <p:spPr bwMode="auto">
          <a:xfrm>
            <a:off x="5971059" y="1391478"/>
            <a:ext cx="4732978" cy="4507878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53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AF6706C-CF07-43A1-BCC4-CBA5D3382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9C946AC-2072-4946-A2B8-39F09D094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748C8C8-F348-4D00-852A-26DD9EBCC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55"/>
          <a:stretch/>
        </p:blipFill>
        <p:spPr>
          <a:xfrm>
            <a:off x="0" y="0"/>
            <a:ext cx="6026763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4E81D8-2155-1D4C-A5FE-806EF097E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954" y="430066"/>
            <a:ext cx="4513792" cy="184090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000" dirty="0">
                <a:solidFill>
                  <a:srgbClr val="FFFFFF"/>
                </a:solidFill>
              </a:rPr>
              <a:t>Why do we use degrees to measure angles?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5438A-0D26-5E4B-BC35-8DBB1D82E4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2887" y="2357021"/>
            <a:ext cx="4513792" cy="40504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 b="1" dirty="0">
                <a:solidFill>
                  <a:srgbClr val="FFFFFF"/>
                </a:solidFill>
              </a:rPr>
              <a:t>Historical Context</a:t>
            </a:r>
            <a:r>
              <a:rPr lang="en-US" dirty="0">
                <a:solidFill>
                  <a:srgbClr val="FFFFFF"/>
                </a:solidFill>
              </a:rPr>
              <a:t>: Babylonians measured the path that the stars traveled in a year, and noticed that the constellations traveled in a circle. </a:t>
            </a:r>
          </a:p>
          <a:p>
            <a:pPr marL="0" indent="0" algn="r">
              <a:buNone/>
            </a:pPr>
            <a:r>
              <a:rPr lang="en-US" dirty="0">
                <a:solidFill>
                  <a:srgbClr val="FFFFFF"/>
                </a:solidFill>
              </a:rPr>
              <a:t>It was originally thought that there were 360 days in a year, so it translated to 360 degrees in a circle.</a:t>
            </a:r>
          </a:p>
          <a:p>
            <a:pPr marL="0" indent="0" algn="r">
              <a:buNone/>
            </a:pPr>
            <a:r>
              <a:rPr lang="en-US" dirty="0">
                <a:solidFill>
                  <a:srgbClr val="FFFFFF"/>
                </a:solidFill>
              </a:rPr>
              <a:t>This number worked well for the Babylonians and other ancient civilizations that used a base-60 number system (as opposed to the Hindu-Arabic base-10 system we use).  </a:t>
            </a:r>
          </a:p>
        </p:txBody>
      </p:sp>
      <p:sp useBgFill="1">
        <p:nvSpPr>
          <p:cNvPr id="21" name="Freeform 5">
            <a:extLst>
              <a:ext uri="{FF2B5EF4-FFF2-40B4-BE49-F238E27FC236}">
                <a16:creationId xmlns:a16="http://schemas.microsoft.com/office/drawing/2014/main" id="{559FD8B5-8CC4-4CFE-BD2A-1216B1F2C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3" name="Freeform 14">
            <a:extLst>
              <a:ext uri="{FF2B5EF4-FFF2-40B4-BE49-F238E27FC236}">
                <a16:creationId xmlns:a16="http://schemas.microsoft.com/office/drawing/2014/main" id="{9ECF13F4-3D2A-4F2E-9BBD-3038670D2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9660E16-DCC0-4B6C-8E84-4C2925800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9130F79-611E-4458-B53E-36A257217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EA78691-46E9-469A-921B-9D16933E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A4AA196-3090-4283-ADF0-893F81085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FD33794-9D71-4B08-AE11-8B589EFBA2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8AFBF0E-867E-4181-93DF-9A13F334B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7EA8258-0459-4037-BABC-B1A0A5D705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8BB355F-363A-4046-90AF-3DDB7AA18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9334308-B9EC-41CF-8B6C-23FB134BA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0781133-0656-4918-BE6A-703C148ED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B4F93AD-8044-447B-8CAC-8A0697160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AA78689-5B7A-4420-A3DC-0EA081583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09CC934-4D78-4334-8B7F-4D0C13D6C9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68DA411-6F43-42CF-8A08-B2871E3822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417563A-04A5-4952-AA6D-E503558C5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A41B232-E630-4AC7-9A97-763529D70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EABA1A2-F7BA-4FB5-AD0A-A4DBBCF6F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EA99E51-908F-4D65-AC2B-A8E75A1FE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F2D126B-7D1C-4D2C-97D5-2D8C686B78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4B20164-1C4E-4FA3-A2E5-389E74077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54E7AD9-228F-47CD-A598-CB579B489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7D2B81A-6082-4668-8AA7-F2757C8EC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469BD5F-3BFE-4BA0-A24F-7F80A73B8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24D532A-F49F-4BB9-AAA6-8B2B89CB6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B2224AE-40A4-483D-991E-9490A01B7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D3DE117-F3FA-4657-B4A7-40DE41238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85EA1EB-1126-463C-AD87-4FB126C6F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0336723-7646-4B25-9EE9-519CC83342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652B6D8B-5579-4262-9376-B702382B0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07893BD-D1AE-48C1-91A9-D47879376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C6FEEA5-8E66-4C31-92AD-01305FF48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3E18335-591C-4354-9390-DD371BB3F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51098D0-C2B4-4D61-92D5-C81DDBDA22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EACD9C3-3E01-47CF-BC68-BDAE22E30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0A5C950-6480-44E0-9D50-F193147D5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68F1BDE-24EB-4308-AB69-F353C8598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83E12EF-845B-41E6-BA82-F6CD46C0FE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646EE72-4D70-46B4-B655-74722AAC2A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2BB073B-89FD-4B47-814B-A8EE7A1EE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EE25488-63A9-43E5-A03F-2E628C3B2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BE7FDEE-BD70-4D8F-B5CE-4D03F1D00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039673A-8522-4BFC-B8B2-7F2FEAED4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7AB08C4-AF01-4D1D-90EA-A4113CFF99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FC8E7B06-FF45-4365-9DF4-E8E315A5B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8F00765-F5EC-427C-A7A1-CDFA0406F2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FE1EF8A-C81D-4879-9142-3697CA0BCB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D80C0B62-6F07-4DD2-B308-F3C29F294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9C7C8CB-2D13-4138-B3C1-B78EC19B5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EB1BC7E-04BC-423C-843D-7C149C25A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A8BA62C3-B17C-4AD0-B585-1C42ED7456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B6F8BD1-22F9-4EE2-93C7-F859F3B990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173F2AA-33AE-4A43-AFA9-50C60D6F6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16339DB1-5BB0-42C5-B12D-7555AD403D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413BF1A-CE02-41EB-8977-EBE39AE0D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7899680C-3DC7-4B71-8D34-7EE8306FE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3B57EA5-419A-4EE0-BB93-356B12F6D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7A79B15-73B1-417F-A985-25FBC893F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566DE9DC-92E2-44D8-B7D0-D1295DD8F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A9A1F3CD-685D-4541-8715-91E39B1E23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C63E90F9-BD80-4805-A68E-CA56D5249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1014402D-979B-4D18-9E85-4D8F6C986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A04AE49-4B0B-4908-B1DB-480F568D28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293E6AC-4EF0-4B88-AC7E-BCB112010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6344B49D-AFCD-4426-AC08-F3128282C3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83B776AB-0884-47E4-AC8D-69A19A6103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01EC5397-87DB-4803-855B-44DFE9BBB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18EF0075-59DA-4C16-BF01-C65EE2DDD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ABF3642-CC62-4EA5-8A59-1AFF97A56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F7715913-AE6D-4FFC-A6EC-E7EE027D2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46B78CB6-17D0-445E-A523-FD18D3BE29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783E7655-41DA-4DFA-9DEC-FD37064F0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5E953697-F897-4DE0-B735-80C721129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7C7CED19-0566-4D81-A59A-5A3561F1B7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CE247A59-B18F-4331-BC8D-07C3DA5E8E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F21C3132-6A07-4EB5-A00C-2176067CB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067D677-3FA9-4187-B1CA-F6298A917C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82E9FC80-B3E8-47CE-862C-9F6E9E598A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D383F3C-A57C-472A-9E05-CCD8A4F8E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E534D376-6ABA-4DF9-BBEA-EB5A88180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26DBE1-EB14-B94A-B5A4-C9AD9BAF6E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50354"/>
          <a:stretch/>
        </p:blipFill>
        <p:spPr>
          <a:xfrm>
            <a:off x="6621934" y="1926655"/>
            <a:ext cx="5211335" cy="42240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9CDC2B-A503-014C-95CC-076B37F0E253}"/>
              </a:ext>
            </a:extLst>
          </p:cNvPr>
          <p:cNvSpPr txBox="1"/>
          <p:nvPr/>
        </p:nvSpPr>
        <p:spPr>
          <a:xfrm>
            <a:off x="7933542" y="6407480"/>
            <a:ext cx="3109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Big Dipper: New York 2008</a:t>
            </a:r>
          </a:p>
        </p:txBody>
      </p:sp>
    </p:spTree>
    <p:extLst>
      <p:ext uri="{BB962C8B-B14F-4D97-AF65-F5344CB8AC3E}">
        <p14:creationId xmlns:p14="http://schemas.microsoft.com/office/powerpoint/2010/main" val="2164295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0E53EDA-3B94-4F6B-9E86-D3BB9EBB9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04A9B72-7787-5A47-9868-942546675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150076"/>
            <a:ext cx="3659389" cy="4557849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Why do we use degrees to measure angles?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0EFD79F-7790-479B-B7DB-BD0D8C101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66923" y="1668780"/>
            <a:ext cx="0" cy="35204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0B6EB2-8CD6-884F-AFBF-790102F2E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8658" y="1150076"/>
            <a:ext cx="6517543" cy="4557849"/>
          </a:xfrm>
        </p:spPr>
        <p:txBody>
          <a:bodyPr>
            <a:normAutofit/>
          </a:bodyPr>
          <a:lstStyle/>
          <a:p>
            <a:r>
              <a:rPr lang="en-US" sz="2400" dirty="0"/>
              <a:t>If there are actually 365.24… days in a year, why haven’t we changed degrees in a circle from 360 to 365 ¼ degrees?</a:t>
            </a:r>
          </a:p>
          <a:p>
            <a:r>
              <a:rPr lang="en-US" sz="2400" dirty="0"/>
              <a:t>What if we lived on Mars and had 680 days in a year?</a:t>
            </a:r>
          </a:p>
          <a:p>
            <a:r>
              <a:rPr lang="en-US" sz="2400" dirty="0"/>
              <a:t>What about some European countries who use gradians, which view the circle into 400 parts?</a:t>
            </a:r>
          </a:p>
          <a:p>
            <a:r>
              <a:rPr lang="en-US" sz="2400" dirty="0"/>
              <a:t>What do you think is “wrong” with degrees? </a:t>
            </a:r>
          </a:p>
        </p:txBody>
      </p:sp>
    </p:spTree>
    <p:extLst>
      <p:ext uri="{BB962C8B-B14F-4D97-AF65-F5344CB8AC3E}">
        <p14:creationId xmlns:p14="http://schemas.microsoft.com/office/powerpoint/2010/main" val="3358591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A22DE-EB3B-7D4F-A3D0-F03A6426D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1532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/>
              <a:t>A new way to measure angles!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F3A00-4AD7-1A42-94CA-23ABD1CBBA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178" y="1961322"/>
            <a:ext cx="4002936" cy="3938033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 dirty="0"/>
              <a:t>Steps 1</a:t>
            </a:r>
          </a:p>
          <a:p>
            <a:pPr lvl="1"/>
            <a:r>
              <a:rPr lang="en-US" dirty="0"/>
              <a:t>Begin by cutting the string the length of the circle’s radius</a:t>
            </a:r>
          </a:p>
          <a:p>
            <a:r>
              <a:rPr lang="en-US" dirty="0"/>
              <a:t>Step 2:</a:t>
            </a:r>
          </a:p>
          <a:p>
            <a:pPr lvl="1"/>
            <a:r>
              <a:rPr lang="en-US" dirty="0"/>
              <a:t>Starting at point on the positive side of the x-axis, lay the string along the edge of the circle and mark the length of the string in one color.</a:t>
            </a:r>
          </a:p>
          <a:p>
            <a:r>
              <a:rPr lang="en-US" dirty="0"/>
              <a:t>Steps 3:</a:t>
            </a:r>
          </a:p>
          <a:p>
            <a:pPr lvl="1"/>
            <a:r>
              <a:rPr lang="en-US" dirty="0"/>
              <a:t>Continue using the length of the string to measure and trace the edge of the circle making the marks line up. I recommend using alternating colors.</a:t>
            </a:r>
          </a:p>
        </p:txBody>
      </p:sp>
      <p:pic>
        <p:nvPicPr>
          <p:cNvPr id="1026" name="Picture 2" descr="Fuian Measure and the Unit arde ">
            <a:extLst>
              <a:ext uri="{FF2B5EF4-FFF2-40B4-BE49-F238E27FC236}">
                <a16:creationId xmlns:a16="http://schemas.microsoft.com/office/drawing/2014/main" id="{37661A97-6508-6E4E-9E03-160FE332CCA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1"/>
          <a:stretch/>
        </p:blipFill>
        <p:spPr bwMode="auto">
          <a:xfrm>
            <a:off x="5971059" y="1391478"/>
            <a:ext cx="4732978" cy="4507878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748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A22DE-EB3B-7D4F-A3D0-F03A6426D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1532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/>
              <a:t>A new way to measure angles!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F3A00-4AD7-1A42-94CA-23ABD1CBBA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178" y="1961322"/>
            <a:ext cx="4002936" cy="39380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Notice once you have traced about 6 string lengths along the circle, you should have a small section left over. When you highlight that small section, you should be back to your start.</a:t>
            </a:r>
          </a:p>
          <a:p>
            <a:r>
              <a:rPr lang="en-US" i="1" dirty="0"/>
              <a:t>Approximately</a:t>
            </a:r>
            <a:r>
              <a:rPr lang="en-US" dirty="0"/>
              <a:t> how many radii did it take to trace around the circle?</a:t>
            </a:r>
          </a:p>
          <a:p>
            <a:r>
              <a:rPr lang="en-US" i="1" dirty="0"/>
              <a:t>Exactly</a:t>
            </a:r>
            <a:r>
              <a:rPr lang="en-US" dirty="0"/>
              <a:t> how many radii did it take to trace around the circle? How do you know?</a:t>
            </a:r>
          </a:p>
          <a:p>
            <a:endParaRPr lang="en-US" dirty="0"/>
          </a:p>
        </p:txBody>
      </p:sp>
      <p:pic>
        <p:nvPicPr>
          <p:cNvPr id="1026" name="Picture 2" descr="Fuian Measure and the Unit arde ">
            <a:extLst>
              <a:ext uri="{FF2B5EF4-FFF2-40B4-BE49-F238E27FC236}">
                <a16:creationId xmlns:a16="http://schemas.microsoft.com/office/drawing/2014/main" id="{37661A97-6508-6E4E-9E03-160FE332CCA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1"/>
          <a:stretch/>
        </p:blipFill>
        <p:spPr bwMode="auto">
          <a:xfrm>
            <a:off x="5971059" y="1391478"/>
            <a:ext cx="4732978" cy="4507878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667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53ED3FC-3BE8-4F1F-BEF1-74B1C7217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B92589-A8FC-E349-A241-FACCE02AF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609600"/>
            <a:ext cx="5147730" cy="16419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From Degrees to Radians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C80D8658-B5F7-2647-B548-AA1074A0C4A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400800" y="2251587"/>
                <a:ext cx="5147730" cy="3637935"/>
              </a:xfr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r>
                  <a:rPr lang="en-US" dirty="0"/>
                  <a:t>If you draw a radius from the center to the end of your first </a:t>
                </a:r>
                <a:r>
                  <a:rPr lang="en-US" i="1" u="sng" dirty="0"/>
                  <a:t>Arc</a:t>
                </a:r>
                <a:r>
                  <a:rPr lang="en-US" dirty="0"/>
                  <a:t> (part of the circumference), you will have one </a:t>
                </a:r>
                <a:r>
                  <a:rPr lang="en-US" i="1" u="sng" dirty="0"/>
                  <a:t>Radian</a:t>
                </a:r>
                <a:endParaRPr lang="en-US" dirty="0"/>
              </a:p>
              <a:p>
                <a:r>
                  <a:rPr lang="en-US" dirty="0"/>
                  <a:t>A radian is the ratio of the length of an arc to its radius.</a:t>
                </a:r>
              </a:p>
              <a:p>
                <a:r>
                  <a:rPr lang="en-US" dirty="0"/>
                  <a:t>Try to mark where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radians and 2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radians are on the circle. What are they equal to in degrees?</a:t>
                </a:r>
              </a:p>
              <a:p>
                <a:r>
                  <a:rPr lang="en-US" dirty="0"/>
                  <a:t>How many radians is 90 °?</a:t>
                </a:r>
              </a:p>
              <a:p>
                <a:r>
                  <a:rPr lang="en-US" dirty="0"/>
                  <a:t>How many radians is 270 °?</a:t>
                </a:r>
              </a:p>
            </p:txBody>
          </p:sp>
        </mc:Choice>
        <mc:Fallback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C80D8658-B5F7-2647-B548-AA1074A0C4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400800" y="2251587"/>
                <a:ext cx="5147730" cy="3637935"/>
              </a:xfrm>
              <a:blipFill>
                <a:blip r:embed="rId4"/>
                <a:stretch>
                  <a:fillRect l="-741" r="-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D38B599-8A30-C743-B828-B38D05C508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48930" y="976540"/>
            <a:ext cx="5447070" cy="4575538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3600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DDFA8-18A9-FF44-9843-381707F51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733799"/>
          </a:xfrm>
        </p:spPr>
        <p:txBody>
          <a:bodyPr/>
          <a:lstStyle/>
          <a:p>
            <a:r>
              <a:rPr lang="en-US" dirty="0"/>
              <a:t>Think about it…</a:t>
            </a:r>
            <a:br>
              <a:rPr lang="en-US" dirty="0"/>
            </a:br>
            <a:r>
              <a:rPr lang="en-US" dirty="0"/>
              <a:t>Can you come up with a formula to change from degrees to radians? Could you also come up with a formula to change from radians to degrees?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A257E-D22C-4E4D-82FC-BBE3982EEF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your findings to label in radians the degrees we marked on the circle.</a:t>
            </a:r>
          </a:p>
        </p:txBody>
      </p:sp>
    </p:spTree>
    <p:extLst>
      <p:ext uri="{BB962C8B-B14F-4D97-AF65-F5344CB8AC3E}">
        <p14:creationId xmlns:p14="http://schemas.microsoft.com/office/powerpoint/2010/main" val="3479770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0E53EDA-3B94-4F6B-9E86-D3BB9EBB9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8A6228-24A1-5348-93C0-0A8B213D8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150076"/>
            <a:ext cx="3659389" cy="4557849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Degrees &amp; Radians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0EFD79F-7790-479B-B7DB-BD0D8C101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66923" y="1668780"/>
            <a:ext cx="0" cy="35204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E15AB3F-1AEB-EA41-9933-3EA6ECF3F0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88658" y="1150076"/>
                <a:ext cx="6517543" cy="4557849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To change from degrees to radians, multiply by 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800" dirty="0"/>
                  <a:t>/180</a:t>
                </a:r>
              </a:p>
              <a:p>
                <a:r>
                  <a:rPr lang="en-US" sz="2800" dirty="0"/>
                  <a:t>To change from radians to degrees, multiply by 180/</a:t>
                </a:r>
                <a14:m>
                  <m:oMath xmlns:m="http://schemas.openxmlformats.org/officeDocument/2006/math">
                    <m:r>
                      <a:rPr lang="el-GR" sz="28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2800" baseline="46000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E15AB3F-1AEB-EA41-9933-3EA6ECF3F0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88658" y="1150076"/>
                <a:ext cx="6517543" cy="4557849"/>
              </a:xfrm>
              <a:blipFill>
                <a:blip r:embed="rId3"/>
                <a:stretch>
                  <a:fillRect l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27166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1411</TotalTime>
  <Words>697</Words>
  <Application>Microsoft Macintosh PowerPoint</Application>
  <PresentationFormat>Widescreen</PresentationFormat>
  <Paragraphs>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Celestial</vt:lpstr>
      <vt:lpstr>Intro to trigonometry</vt:lpstr>
      <vt:lpstr>Circle Warm-up</vt:lpstr>
      <vt:lpstr>Why do we use degrees to measure angles?</vt:lpstr>
      <vt:lpstr>Why do we use degrees to measure angles?</vt:lpstr>
      <vt:lpstr>A new way to measure angles!</vt:lpstr>
      <vt:lpstr>A new way to measure angles!</vt:lpstr>
      <vt:lpstr>From Degrees to Radians</vt:lpstr>
      <vt:lpstr>Think about it… Can you come up with a formula to change from degrees to radians? Could you also come up with a formula to change from radians to degrees?</vt:lpstr>
      <vt:lpstr>Degrees &amp; Radians</vt:lpstr>
      <vt:lpstr>PowerPoint Presentation</vt:lpstr>
      <vt:lpstr>-120 °</vt:lpstr>
      <vt:lpstr>The homework packet you picked up will be due Friday. You can complete the first two sections for homework tonight.</vt:lpstr>
      <vt:lpstr>Parking lot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trigonometry</dc:title>
  <dc:creator>Meliah Powell</dc:creator>
  <cp:lastModifiedBy>Meliah Powell</cp:lastModifiedBy>
  <cp:revision>43</cp:revision>
  <dcterms:created xsi:type="dcterms:W3CDTF">2020-02-02T00:59:36Z</dcterms:created>
  <dcterms:modified xsi:type="dcterms:W3CDTF">2020-02-03T00:30:59Z</dcterms:modified>
</cp:coreProperties>
</file>